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5"/>
  </p:notesMasterIdLst>
  <p:handoutMasterIdLst>
    <p:handoutMasterId r:id="rId86"/>
  </p:handoutMasterIdLst>
  <p:sldIdLst>
    <p:sldId id="881" r:id="rId2"/>
    <p:sldId id="882" r:id="rId3"/>
    <p:sldId id="1047" r:id="rId4"/>
    <p:sldId id="1050" r:id="rId5"/>
    <p:sldId id="948" r:id="rId6"/>
    <p:sldId id="994" r:id="rId7"/>
    <p:sldId id="999" r:id="rId8"/>
    <p:sldId id="997" r:id="rId9"/>
    <p:sldId id="1049" r:id="rId10"/>
    <p:sldId id="958" r:id="rId11"/>
    <p:sldId id="960" r:id="rId12"/>
    <p:sldId id="1003" r:id="rId13"/>
    <p:sldId id="1048" r:id="rId14"/>
    <p:sldId id="1001" r:id="rId15"/>
    <p:sldId id="962" r:id="rId16"/>
    <p:sldId id="963" r:id="rId17"/>
    <p:sldId id="1000" r:id="rId18"/>
    <p:sldId id="964" r:id="rId19"/>
    <p:sldId id="965" r:id="rId20"/>
    <p:sldId id="966" r:id="rId21"/>
    <p:sldId id="967" r:id="rId22"/>
    <p:sldId id="1002" r:id="rId23"/>
    <p:sldId id="969" r:id="rId24"/>
    <p:sldId id="902" r:id="rId25"/>
    <p:sldId id="996" r:id="rId26"/>
    <p:sldId id="983" r:id="rId27"/>
    <p:sldId id="985" r:id="rId28"/>
    <p:sldId id="986" r:id="rId29"/>
    <p:sldId id="988" r:id="rId30"/>
    <p:sldId id="906" r:id="rId31"/>
    <p:sldId id="1004" r:id="rId32"/>
    <p:sldId id="1005" r:id="rId33"/>
    <p:sldId id="977" r:id="rId34"/>
    <p:sldId id="908" r:id="rId35"/>
    <p:sldId id="909" r:id="rId36"/>
    <p:sldId id="911" r:id="rId37"/>
    <p:sldId id="912" r:id="rId38"/>
    <p:sldId id="913" r:id="rId39"/>
    <p:sldId id="917" r:id="rId40"/>
    <p:sldId id="918" r:id="rId41"/>
    <p:sldId id="980" r:id="rId42"/>
    <p:sldId id="1011" r:id="rId43"/>
    <p:sldId id="1014" r:id="rId44"/>
    <p:sldId id="1019" r:id="rId45"/>
    <p:sldId id="1012" r:id="rId46"/>
    <p:sldId id="1052" r:id="rId47"/>
    <p:sldId id="1013" r:id="rId48"/>
    <p:sldId id="1006" r:id="rId49"/>
    <p:sldId id="1007" r:id="rId50"/>
    <p:sldId id="1008" r:id="rId51"/>
    <p:sldId id="1009" r:id="rId52"/>
    <p:sldId id="1022" r:id="rId53"/>
    <p:sldId id="1023" r:id="rId54"/>
    <p:sldId id="1024" r:id="rId55"/>
    <p:sldId id="1025" r:id="rId56"/>
    <p:sldId id="1026" r:id="rId57"/>
    <p:sldId id="1027" r:id="rId58"/>
    <p:sldId id="1028" r:id="rId59"/>
    <p:sldId id="922" r:id="rId60"/>
    <p:sldId id="924" r:id="rId61"/>
    <p:sldId id="925" r:id="rId62"/>
    <p:sldId id="926" r:id="rId63"/>
    <p:sldId id="928" r:id="rId64"/>
    <p:sldId id="929" r:id="rId65"/>
    <p:sldId id="1020" r:id="rId66"/>
    <p:sldId id="1029" r:id="rId67"/>
    <p:sldId id="935" r:id="rId68"/>
    <p:sldId id="937" r:id="rId69"/>
    <p:sldId id="1034" r:id="rId70"/>
    <p:sldId id="1015" r:id="rId71"/>
    <p:sldId id="1035" r:id="rId72"/>
    <p:sldId id="1017" r:id="rId73"/>
    <p:sldId id="1018" r:id="rId74"/>
    <p:sldId id="1016" r:id="rId75"/>
    <p:sldId id="1041" r:id="rId76"/>
    <p:sldId id="1036" r:id="rId77"/>
    <p:sldId id="1037" r:id="rId78"/>
    <p:sldId id="1038" r:id="rId79"/>
    <p:sldId id="1043" r:id="rId80"/>
    <p:sldId id="1044" r:id="rId81"/>
    <p:sldId id="1045" r:id="rId82"/>
    <p:sldId id="1046" r:id="rId83"/>
    <p:sldId id="1031" r:id="rId8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0C0C0"/>
    <a:srgbClr val="DFD513"/>
    <a:srgbClr val="CC6600"/>
    <a:srgbClr val="CC3399"/>
    <a:srgbClr val="DC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85598" autoAdjust="0"/>
  </p:normalViewPr>
  <p:slideViewPr>
    <p:cSldViewPr>
      <p:cViewPr varScale="1">
        <p:scale>
          <a:sx n="99" d="100"/>
          <a:sy n="99" d="100"/>
        </p:scale>
        <p:origin x="18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0"/>
            <a:ext cx="2946400" cy="496412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94" y="10"/>
            <a:ext cx="2946400" cy="496412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2018/2/1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228"/>
            <a:ext cx="2946400" cy="496412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94" y="9430228"/>
            <a:ext cx="2946400" cy="496412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0"/>
            <a:ext cx="2946400" cy="496412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94" y="10"/>
            <a:ext cx="2946400" cy="496412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2018/2/1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60" y="4716715"/>
            <a:ext cx="5438775" cy="4467700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28"/>
            <a:ext cx="2946400" cy="496412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94" y="9430228"/>
            <a:ext cx="2946400" cy="496412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89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If the layer is linear and the dimension of z is smaller than x</a:t>
            </a:r>
            <a:r>
              <a:rPr lang="zh-TW" altLang="en-US" dirty="0" smtClean="0"/>
              <a:t> </a:t>
            </a:r>
            <a:r>
              <a:rPr lang="en-US" altLang="zh-TW" dirty="0" smtClean="0"/>
              <a:t>it is the same as PCA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Encoder can be used to initialize a supervised model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6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Structure latent space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66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Variational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autoencoders</a:t>
            </a:r>
            <a:r>
              <a:rPr lang="en-US" altLang="zh-TW" dirty="0" smtClean="0"/>
              <a:t>, however, augment </a:t>
            </a:r>
            <a:r>
              <a:rPr lang="en-US" altLang="zh-TW" dirty="0" err="1" smtClean="0"/>
              <a:t>autoencoders</a:t>
            </a:r>
            <a:r>
              <a:rPr lang="en-US" altLang="zh-TW" dirty="0" smtClean="0"/>
              <a:t> with a little bit of statistical magic that forces them to learn continuous, highly structured latent spaces. They have turned out to</a:t>
            </a:r>
          </a:p>
          <a:p>
            <a:r>
              <a:rPr lang="en-US" altLang="zh-TW" dirty="0" smtClean="0"/>
              <a:t>be a very powerful tool for image generation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898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10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 Lower Bound (ELOB)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5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Discriminator looking at big picture</a:t>
            </a:r>
          </a:p>
          <a:p>
            <a:r>
              <a:rPr lang="en-US" altLang="zh-TW" dirty="0" smtClean="0"/>
              <a:t>Generator solve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max provide negative sample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39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Discriminator </a:t>
            </a:r>
            <a:r>
              <a:rPr lang="zh-TW" altLang="en-US" dirty="0" smtClean="0"/>
              <a:t>會算</a:t>
            </a:r>
            <a:r>
              <a:rPr lang="en-US" altLang="zh-TW" dirty="0" smtClean="0"/>
              <a:t>divergence!!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999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Aside: Jointly training two networks is challenging, can be unstable.  Choosing objectives with better loss </a:t>
            </a:r>
          </a:p>
          <a:p>
            <a:r>
              <a:rPr lang="en-US" altLang="zh-TW" dirty="0" smtClean="0"/>
              <a:t>landscapes helps training, is an active area of research.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100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8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94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236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Symmetric!</a:t>
            </a:r>
          </a:p>
          <a:p>
            <a:r>
              <a:rPr lang="zh-TW" altLang="en-US" dirty="0" smtClean="0"/>
              <a:t>訂不同</a:t>
            </a:r>
            <a:r>
              <a:rPr lang="en-US" altLang="zh-TW" dirty="0" smtClean="0"/>
              <a:t>V</a:t>
            </a:r>
            <a:r>
              <a:rPr lang="zh-TW" altLang="en-US" dirty="0" smtClean="0"/>
              <a:t>產生不同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944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兩</a:t>
            </a:r>
            <a:r>
              <a:rPr lang="en-US" altLang="zh-TW" dirty="0" smtClean="0"/>
              <a:t>distribution</a:t>
            </a:r>
            <a:r>
              <a:rPr lang="zh-TW" altLang="en-US" dirty="0" smtClean="0"/>
              <a:t>沒交集 </a:t>
            </a:r>
            <a:r>
              <a:rPr lang="en-US" altLang="zh-TW" dirty="0" smtClean="0"/>
              <a:t>-&gt; log2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8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無法求積分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sample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2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第一個部分算</a:t>
            </a:r>
            <a:r>
              <a:rPr lang="en-US" altLang="zh-TW" dirty="0" smtClean="0"/>
              <a:t>JS</a:t>
            </a:r>
            <a:r>
              <a:rPr lang="en-US" altLang="zh-TW" baseline="0" dirty="0" smtClean="0"/>
              <a:t> divergence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992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382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Generator</a:t>
            </a:r>
            <a:r>
              <a:rPr lang="zh-TW" altLang="en-US" dirty="0" smtClean="0"/>
              <a:t>離目標很遠會有</a:t>
            </a:r>
            <a:r>
              <a:rPr lang="en-US" altLang="zh-TW" dirty="0" err="1" smtClean="0"/>
              <a:t>penealize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0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https://github.com/vdumoulin/conv_arithmetic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35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51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避免</a:t>
            </a:r>
            <a:r>
              <a:rPr lang="en-US" altLang="zh-TW" baseline="0" dirty="0" smtClean="0"/>
              <a:t> divergence </a:t>
            </a:r>
            <a:r>
              <a:rPr lang="zh-TW" altLang="en-US" baseline="0" dirty="0" smtClean="0"/>
              <a:t>無窮大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567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are two distributions.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1200" dirty="0"/>
                  <a:t> are the probability of sampling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200" dirty="0"/>
                  <a:t>.   </a:t>
                </a:r>
                <a:endParaRPr lang="zh-TW" altLang="en-US" sz="1200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constraint of f is for non-negative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http://www.stat.berkeley.edu/~aditya/resources/STAT212aOverview.pdf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𝑃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and 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𝑄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are two distributions.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𝑝(𝑥)</a:t>
                </a:r>
                <a:r>
                  <a:rPr lang="en-US" altLang="zh-TW" sz="1200" dirty="0"/>
                  <a:t> and 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q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(𝑥)</a:t>
                </a:r>
                <a:r>
                  <a:rPr lang="en-US" altLang="zh-TW" sz="1200" dirty="0"/>
                  <a:t> are the probability of sampling 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TW" sz="1200" dirty="0"/>
                  <a:t>.   </a:t>
                </a:r>
                <a:endParaRPr lang="zh-TW" altLang="en-US" sz="1200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constraint of f is for non-negative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http://www.stat.berkeley.edu/~aditya/resources/STAT212aOverview.pdf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6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Realistic samples for artwork, super-resolution, colorization, etc.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Simulating possible features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Addresses density estimation, a core problem in unsupervised learning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499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constraint of f is for non-negative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http://www.stat.berkeley.edu/~aditya/resources/STAT212aOverview.pdf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48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http://www.seas.ucla.edu/~vandenbe/236C/lectures/conj.pdf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947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i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最小</a:t>
                </a:r>
                <a:r>
                  <a:rPr lang="zh-TW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上界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Imagine that there is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b="0" i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whose output is t</a:t>
                </a:r>
                <a:endParaRPr lang="zh-TW" alt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最小上界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Imagine that there is a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T(𝑥)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whose output is t</a:t>
                </a:r>
                <a:endParaRPr lang="zh-TW" alt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50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divergence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算積分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來算期望值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120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 divergence -&gt; </a:t>
            </a:r>
            <a:r>
              <a:rPr lang="zh-TW" altLang="en-US" dirty="0" smtClean="0"/>
              <a:t>找出 </a:t>
            </a:r>
            <a:r>
              <a:rPr lang="en-US" altLang="zh-TW" dirty="0" smtClean="0"/>
              <a:t>f* -&gt; 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35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Discriminator </a:t>
            </a:r>
            <a:r>
              <a:rPr lang="zh-TW" altLang="en-US" dirty="0" smtClean="0"/>
              <a:t>一眼看出來</a:t>
            </a:r>
            <a:endParaRPr lang="en-US" altLang="zh-TW" dirty="0" smtClean="0"/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用</a:t>
            </a:r>
            <a:r>
              <a:rPr lang="en-US" altLang="zh-TW" dirty="0" smtClean="0"/>
              <a:t>sample</a:t>
            </a:r>
            <a:r>
              <a:rPr lang="zh-TW" altLang="en-US" dirty="0" smtClean="0"/>
              <a:t>去算 不是用積分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18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</a:t>
            </a:r>
            <a:r>
              <a:rPr lang="en-US" altLang="zh-TW" baseline="0" dirty="0" smtClean="0"/>
              <a:t> discriminator powerful</a:t>
            </a:r>
            <a:r>
              <a:rPr lang="zh-TW" altLang="en-US" baseline="0" dirty="0" smtClean="0"/>
              <a:t> 情況下才可量</a:t>
            </a:r>
            <a:r>
              <a:rPr lang="en-US" altLang="zh-TW" baseline="0" dirty="0" smtClean="0"/>
              <a:t>JS divergence (optimal can take any value)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440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377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也可以寫成</a:t>
            </a:r>
            <a:r>
              <a:rPr lang="en-US" altLang="zh-TW" dirty="0" err="1" smtClean="0"/>
              <a:t>fgan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可以省很多</a:t>
            </a:r>
            <a:r>
              <a:rPr lang="en-US" altLang="zh-TW" dirty="0" smtClean="0"/>
              <a:t>training </a:t>
            </a:r>
            <a:r>
              <a:rPr lang="zh-TW" altLang="en-US" dirty="0" smtClean="0"/>
              <a:t>功夫  要坐在旁邊看</a:t>
            </a:r>
            <a:r>
              <a:rPr lang="en-US" altLang="zh-TW" dirty="0" smtClean="0"/>
              <a:t>image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92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25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Kernel density estimation</a:t>
            </a:r>
          </a:p>
          <a:p>
            <a:r>
              <a:rPr lang="en-US" altLang="zh-TW" dirty="0" smtClean="0"/>
              <a:t>X fixed(given) find theta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370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81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Disco GAN: </a:t>
            </a:r>
            <a:r>
              <a:rPr lang="zh-TW" altLang="en-US" dirty="0"/>
              <a:t>https://arxiv.org/pdf/1703.05192.pdf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806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471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http://sunreader1309.pixnet.net/blog/post/394665458-%E6%94%9D%E5%BD%B1%E8%88%87%E7%95%AB%E4%BD%9C%EF%BC%8C%E6%A2%B5%E8%B0%B7%E8%87%AA%E7%95%AB%E5%83%8F%E7%9A%84%E7%9C%9F%E9%9D%A2%E7%9B%AE%3F--------------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347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Generator is trained </a:t>
            </a:r>
          </a:p>
          <a:p>
            <a:r>
              <a:rPr lang="zh-TW" altLang="en-US" dirty="0" smtClean="0"/>
              <a:t>只調 </a:t>
            </a:r>
            <a:r>
              <a:rPr lang="en-US" altLang="zh-TW" dirty="0" smtClean="0"/>
              <a:t>encoder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3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Log</a:t>
            </a:r>
            <a:r>
              <a:rPr lang="en-US" altLang="zh-TW" baseline="0" dirty="0" smtClean="0"/>
              <a:t> optimization</a:t>
            </a:r>
            <a:r>
              <a:rPr lang="zh-TW" altLang="en-US" baseline="0" dirty="0" smtClean="0"/>
              <a:t>較好做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approximate the expectation with respect to the unknown distribution  with the empirical expectation defined by the data set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dirty="0" smtClean="0"/>
              <a:t>The KL-divergence is asymmetric</a:t>
            </a:r>
          </a:p>
          <a:p>
            <a:r>
              <a:rPr lang="en-US" altLang="zh-TW" dirty="0" smtClean="0"/>
              <a:t>KL &gt;= 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9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Several flavors: </a:t>
            </a:r>
          </a:p>
          <a:p>
            <a:pPr lvl="1"/>
            <a:r>
              <a:rPr lang="en-US" altLang="zh-TW" dirty="0" smtClean="0"/>
              <a:t>Explicit density estimation: explicitly define and solve for </a:t>
            </a:r>
            <a:r>
              <a:rPr lang="en-US" altLang="zh-TW" dirty="0" err="1" smtClean="0"/>
              <a:t>pmodel</a:t>
            </a:r>
            <a:r>
              <a:rPr lang="en-US" altLang="zh-TW" dirty="0" smtClean="0"/>
              <a:t>(x) </a:t>
            </a:r>
          </a:p>
          <a:p>
            <a:pPr lvl="1"/>
            <a:r>
              <a:rPr lang="en-US" altLang="zh-TW" dirty="0" smtClean="0"/>
              <a:t>Implicit density estimation: learn model that can sample from </a:t>
            </a:r>
            <a:r>
              <a:rPr lang="en-US" altLang="zh-TW" dirty="0" err="1" smtClean="0"/>
              <a:t>pmodel</a:t>
            </a:r>
            <a:r>
              <a:rPr lang="en-US" altLang="zh-TW" dirty="0" smtClean="0"/>
              <a:t>(x) w/o explicitly defining it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17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27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http://setosa.io/ev/image-kernels/</a:t>
            </a:r>
          </a:p>
          <a:p>
            <a:r>
              <a:rPr lang="en-US" altLang="zh-TW" dirty="0" smtClean="0"/>
              <a:t>https://cs231n.github.io/assets/conv-demo/index.html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10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Distribution to distribution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NN powerful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5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6942138" y="6400800"/>
            <a:ext cx="2286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9938" y="6072188"/>
            <a:ext cx="677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2471738" y="3041650"/>
            <a:ext cx="3527425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6429375" y="6357938"/>
            <a:ext cx="1801813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9938" y="6072188"/>
            <a:ext cx="677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5341938" y="6361113"/>
            <a:ext cx="15875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9938" y="6072188"/>
            <a:ext cx="677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2471738" y="3041650"/>
            <a:ext cx="3527425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7737475" y="3095625"/>
            <a:ext cx="458788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50.pn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37.png"/><Relationship Id="rId3" Type="http://schemas.openxmlformats.org/officeDocument/2006/relationships/image" Target="../media/image350.png"/><Relationship Id="rId7" Type="http://schemas.openxmlformats.org/officeDocument/2006/relationships/image" Target="../media/image7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0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hyperlink" Target="https://github.com/nightrome/really-awesome-gan" TargetMode="External"/><Relationship Id="rId7" Type="http://schemas.openxmlformats.org/officeDocument/2006/relationships/hyperlink" Target="http://speech.ee.ntu.edu.tw/~tlkagk/cours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angoodfellow.com/slides/" TargetMode="External"/><Relationship Id="rId5" Type="http://schemas.openxmlformats.org/officeDocument/2006/relationships/hyperlink" Target="https://github.com/nashory/gans-awesome-applications" TargetMode="External"/><Relationship Id="rId4" Type="http://schemas.openxmlformats.org/officeDocument/2006/relationships/hyperlink" Target="https://github.com/hindupuravinash/the-gan-zo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6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7.png"/><Relationship Id="rId5" Type="http://schemas.openxmlformats.org/officeDocument/2006/relationships/image" Target="../media/image81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6.png"/><Relationship Id="rId3" Type="http://schemas.openxmlformats.org/officeDocument/2006/relationships/image" Target="../media/image66.png"/><Relationship Id="rId7" Type="http://schemas.openxmlformats.org/officeDocument/2006/relationships/image" Target="../media/image94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9.pn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assets/conv-demo/index.html" TargetMode="External"/><Relationship Id="rId2" Type="http://schemas.openxmlformats.org/officeDocument/2006/relationships/hyperlink" Target="http://setosa.io/ev/image-kerne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emf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79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122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125.png"/><Relationship Id="rId5" Type="http://schemas.openxmlformats.org/officeDocument/2006/relationships/image" Target="../media/image351.png"/><Relationship Id="rId10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3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8.png"/><Relationship Id="rId10" Type="http://schemas.openxmlformats.org/officeDocument/2006/relationships/image" Target="../media/image135.png"/><Relationship Id="rId4" Type="http://schemas.openxmlformats.org/officeDocument/2006/relationships/image" Target="../media/image127.png"/><Relationship Id="rId9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12" Type="http://schemas.openxmlformats.org/officeDocument/2006/relationships/image" Target="../media/image8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11" Type="http://schemas.openxmlformats.org/officeDocument/2006/relationships/image" Target="../media/image801.png"/><Relationship Id="rId5" Type="http://schemas.openxmlformats.org/officeDocument/2006/relationships/image" Target="../media/image740.png"/><Relationship Id="rId10" Type="http://schemas.openxmlformats.org/officeDocument/2006/relationships/image" Target="../media/image791.png"/><Relationship Id="rId9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1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10" Type="http://schemas.openxmlformats.org/officeDocument/2006/relationships/image" Target="../media/image89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sserstein_metric" TargetMode="External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eg"/><Relationship Id="rId3" Type="http://schemas.openxmlformats.org/officeDocument/2006/relationships/image" Target="../media/image183.png"/><Relationship Id="rId7" Type="http://schemas.openxmlformats.org/officeDocument/2006/relationships/image" Target="../media/image178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Relationship Id="rId9" Type="http://schemas.openxmlformats.org/officeDocument/2006/relationships/image" Target="../media/image18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86.png"/><Relationship Id="rId12" Type="http://schemas.openxmlformats.org/officeDocument/2006/relationships/image" Target="../media/image192.png"/><Relationship Id="rId17" Type="http://schemas.openxmlformats.org/officeDocument/2006/relationships/image" Target="../media/image185.png"/><Relationship Id="rId16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10.png"/><Relationship Id="rId15" Type="http://schemas.openxmlformats.org/officeDocument/2006/relationships/image" Target="../media/image184.png"/><Relationship Id="rId14" Type="http://schemas.openxmlformats.org/officeDocument/2006/relationships/image" Target="../media/image18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0.png"/><Relationship Id="rId7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9.png"/><Relationship Id="rId7" Type="http://schemas.openxmlformats.org/officeDocument/2006/relationships/image" Target="../media/image18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1840.png"/><Relationship Id="rId4" Type="http://schemas.openxmlformats.org/officeDocument/2006/relationships/image" Target="../media/image198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8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jpe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jpeg"/><Relationship Id="rId9" Type="http://schemas.openxmlformats.org/officeDocument/2006/relationships/image" Target="../media/image205.png"/><Relationship Id="rId14" Type="http://schemas.openxmlformats.org/officeDocument/2006/relationships/image" Target="../media/image19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212.jpeg"/><Relationship Id="rId3" Type="http://schemas.openxmlformats.org/officeDocument/2006/relationships/image" Target="../media/image206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jpeg"/><Relationship Id="rId5" Type="http://schemas.openxmlformats.org/officeDocument/2006/relationships/image" Target="../media/image204.png"/><Relationship Id="rId10" Type="http://schemas.openxmlformats.org/officeDocument/2006/relationships/image" Target="../media/image2070.png"/><Relationship Id="rId4" Type="http://schemas.openxmlformats.org/officeDocument/2006/relationships/image" Target="../media/image203.png"/><Relationship Id="rId9" Type="http://schemas.openxmlformats.org/officeDocument/2006/relationships/image" Target="../media/image2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13" Type="http://schemas.openxmlformats.org/officeDocument/2006/relationships/image" Target="../media/image2110.png"/><Relationship Id="rId3" Type="http://schemas.openxmlformats.org/officeDocument/2006/relationships/image" Target="../media/image204.png"/><Relationship Id="rId7" Type="http://schemas.openxmlformats.org/officeDocument/2006/relationships/image" Target="../media/image209.png"/><Relationship Id="rId12" Type="http://schemas.openxmlformats.org/officeDocument/2006/relationships/image" Target="../media/image213.jpe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11" Type="http://schemas.openxmlformats.org/officeDocument/2006/relationships/image" Target="../media/image211.png"/><Relationship Id="rId5" Type="http://schemas.openxmlformats.org/officeDocument/2006/relationships/image" Target="../media/image206.png"/><Relationship Id="rId10" Type="http://schemas.openxmlformats.org/officeDocument/2006/relationships/image" Target="../media/image210.jpeg"/><Relationship Id="rId4" Type="http://schemas.openxmlformats.org/officeDocument/2006/relationships/image" Target="../media/image205.png"/><Relationship Id="rId9" Type="http://schemas.openxmlformats.org/officeDocument/2006/relationships/image" Target="../media/image2101.png"/><Relationship Id="rId1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5.png"/><Relationship Id="rId3" Type="http://schemas.openxmlformats.org/officeDocument/2006/relationships/image" Target="../media/image203.png"/><Relationship Id="rId7" Type="http://schemas.openxmlformats.org/officeDocument/2006/relationships/image" Target="../media/image207.jpeg"/><Relationship Id="rId12" Type="http://schemas.openxmlformats.org/officeDocument/2006/relationships/image" Target="../media/image210.jpeg"/><Relationship Id="rId17" Type="http://schemas.openxmlformats.org/officeDocument/2006/relationships/image" Target="../media/image217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0.png"/><Relationship Id="rId5" Type="http://schemas.openxmlformats.org/officeDocument/2006/relationships/image" Target="../media/image205.png"/><Relationship Id="rId15" Type="http://schemas.openxmlformats.org/officeDocument/2006/relationships/image" Target="../media/image2150.png"/><Relationship Id="rId10" Type="http://schemas.openxmlformats.org/officeDocument/2006/relationships/image" Target="../media/image211.png"/><Relationship Id="rId4" Type="http://schemas.openxmlformats.org/officeDocument/2006/relationships/image" Target="../media/image204.png"/><Relationship Id="rId9" Type="http://schemas.openxmlformats.org/officeDocument/2006/relationships/image" Target="../media/image2090.png"/><Relationship Id="rId14" Type="http://schemas.openxmlformats.org/officeDocument/2006/relationships/image" Target="../media/image214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make.girls.moe/#/" TargetMode="External"/><Relationship Id="rId2" Type="http://schemas.openxmlformats.org/officeDocument/2006/relationships/hyperlink" Target="https://www.youtube.com/watch?v=kPEIJJsQr7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ffinelayer.com/pixsrv/" TargetMode="External"/><Relationship Id="rId4" Type="http://schemas.openxmlformats.org/officeDocument/2006/relationships/hyperlink" Target="http://mattya.github.io/chainer-DCGAN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Introduction to Generative </a:t>
            </a:r>
            <a:r>
              <a:rPr lang="en-US" altLang="zh-TW" dirty="0"/>
              <a:t>Adversarial Network (GAN)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292080" y="515719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Student: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Szu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-Chi Chung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8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</a:t>
            </a:r>
            <a:r>
              <a:rPr lang="en-US" altLang="zh-TW" dirty="0" smtClean="0"/>
              <a:t>Visible </a:t>
            </a:r>
            <a:r>
              <a:rPr lang="en-US" altLang="zh-TW" dirty="0"/>
              <a:t>B</a:t>
            </a:r>
            <a:r>
              <a:rPr lang="en-US" altLang="zh-TW" dirty="0" smtClean="0"/>
              <a:t>elief </a:t>
            </a:r>
            <a:r>
              <a:rPr lang="en-US" altLang="zh-TW" dirty="0"/>
              <a:t>N</a:t>
            </a:r>
            <a:r>
              <a:rPr lang="en-US" altLang="zh-TW" dirty="0" smtClean="0"/>
              <a:t>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Step by step</a:t>
            </a:r>
          </a:p>
          <a:p>
            <a:r>
              <a:rPr lang="en-US" altLang="zh-TW" dirty="0" smtClean="0"/>
              <a:t>Explicit density model</a:t>
            </a:r>
          </a:p>
          <a:p>
            <a:pPr lvl="1"/>
            <a:r>
              <a:rPr lang="en-US" altLang="zh-TW" dirty="0"/>
              <a:t>Use chain rule to decompose likelihood of an image x into product of 1-d </a:t>
            </a:r>
            <a:r>
              <a:rPr lang="en-US" altLang="zh-TW" dirty="0" smtClean="0"/>
              <a:t> distributions: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Then </a:t>
            </a:r>
            <a:r>
              <a:rPr lang="en-US" altLang="zh-TW" dirty="0"/>
              <a:t>maximize likelihood of training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Will </a:t>
            </a:r>
            <a:r>
              <a:rPr lang="en-US" altLang="zh-TW" dirty="0"/>
              <a:t>need to define </a:t>
            </a:r>
            <a:r>
              <a:rPr lang="en-US" altLang="zh-TW" dirty="0" smtClean="0"/>
              <a:t>ordering </a:t>
            </a:r>
            <a:r>
              <a:rPr lang="en-US" altLang="zh-TW" dirty="0"/>
              <a:t>of “previous </a:t>
            </a:r>
            <a:r>
              <a:rPr lang="en-US" altLang="zh-TW" dirty="0" smtClean="0"/>
              <a:t>pixels”</a:t>
            </a:r>
          </a:p>
          <a:p>
            <a:pPr lvl="1"/>
            <a:r>
              <a:rPr lang="en-US" altLang="zh-TW" dirty="0"/>
              <a:t>Complex distribution over pixel </a:t>
            </a:r>
            <a:r>
              <a:rPr lang="en-US" altLang="zh-TW" dirty="0" smtClean="0"/>
              <a:t>values</a:t>
            </a:r>
          </a:p>
          <a:p>
            <a:pPr lvl="2"/>
            <a:r>
              <a:rPr lang="en-US" altLang="zh-TW" dirty="0" smtClean="0"/>
              <a:t>Express </a:t>
            </a:r>
            <a:r>
              <a:rPr lang="en-US" altLang="zh-TW" dirty="0"/>
              <a:t>using a neural </a:t>
            </a:r>
            <a:r>
              <a:rPr lang="en-US" altLang="zh-TW" dirty="0" smtClean="0"/>
              <a:t>network!</a:t>
            </a:r>
          </a:p>
          <a:p>
            <a:r>
              <a:rPr lang="en-US" altLang="zh-TW" dirty="0" err="1" smtClean="0"/>
              <a:t>PixelCNN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 etc.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708920"/>
            <a:ext cx="2216542" cy="224555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924944"/>
            <a:ext cx="4047588" cy="12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Visible Belief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Generate </a:t>
                </a:r>
                <a:r>
                  <a:rPr lang="en-US" altLang="zh-TW" dirty="0"/>
                  <a:t>image pixels starting from </a:t>
                </a:r>
                <a:r>
                  <a:rPr lang="en-US" altLang="zh-TW" dirty="0" smtClean="0"/>
                  <a:t>top left corner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Dependency on previous pixels now </a:t>
                </a:r>
                <a:r>
                  <a:rPr lang="en-US" altLang="zh-TW" dirty="0" smtClean="0"/>
                  <a:t>modeled </a:t>
                </a:r>
                <a:r>
                  <a:rPr lang="en-US" altLang="zh-TW" dirty="0"/>
                  <a:t>using a CNN over context </a:t>
                </a:r>
                <a:r>
                  <a:rPr lang="en-US" altLang="zh-TW" dirty="0" smtClean="0"/>
                  <a:t>region</a:t>
                </a:r>
              </a:p>
              <a:p>
                <a:pPr lvl="2"/>
                <a:r>
                  <a:rPr lang="en-US" altLang="zh-TW" dirty="0" smtClean="0"/>
                  <a:t>Applying mask 2D convolution</a:t>
                </a:r>
              </a:p>
              <a:p>
                <a:pPr lvl="2"/>
                <a:r>
                  <a:rPr lang="en-US" altLang="zh-TW" dirty="0" smtClean="0"/>
                  <a:t>Stack many all convolution layers</a:t>
                </a:r>
              </a:p>
              <a:p>
                <a:pPr lvl="2"/>
                <a:r>
                  <a:rPr lang="en-US" altLang="zh-TW" dirty="0" smtClean="0"/>
                  <a:t>The last layer with kernel size 1 and pass to </a:t>
                </a:r>
                <a:r>
                  <a:rPr lang="en-US" altLang="zh-TW" dirty="0" err="1" smtClean="0"/>
                  <a:t>softmax</a:t>
                </a:r>
                <a:endParaRPr lang="en-US" altLang="zh-TW" dirty="0" smtClean="0"/>
              </a:p>
              <a:p>
                <a:pPr lvl="1"/>
                <a:r>
                  <a:rPr lang="zh-TW" altLang="en-US" dirty="0"/>
                  <a:t>Generation must proceed </a:t>
                </a:r>
                <a:r>
                  <a:rPr lang="zh-TW" altLang="en-US" dirty="0" smtClean="0"/>
                  <a:t>sequentially</a:t>
                </a:r>
                <a:endParaRPr lang="en-US" altLang="zh-TW" dirty="0"/>
              </a:p>
              <a:p>
                <a:r>
                  <a:rPr lang="en-US" altLang="zh-TW" dirty="0" smtClean="0"/>
                  <a:t>Pros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dirty="0"/>
                  <a:t>Can explicitly compute likelihood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/>
                  <a:t>Simple and stable training </a:t>
                </a:r>
                <a:r>
                  <a:rPr lang="en-US" altLang="zh-TW" dirty="0" smtClean="0"/>
                  <a:t>process</a:t>
                </a:r>
              </a:p>
              <a:p>
                <a:r>
                  <a:rPr lang="en-US" altLang="zh-TW" dirty="0" smtClean="0"/>
                  <a:t>Con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dirty="0" smtClean="0"/>
                  <a:t>Generate prediction is sequential which is slow</a:t>
                </a:r>
                <a:endParaRPr lang="zh-TW" altLang="en-US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 b="-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053" y="4398561"/>
            <a:ext cx="2290197" cy="2322914"/>
          </a:xfrm>
          <a:prstGeom prst="rect">
            <a:avLst/>
          </a:prstGeom>
        </p:spPr>
      </p:pic>
      <p:pic>
        <p:nvPicPr>
          <p:cNvPr id="1026" name="Picture 2" descr="https://tensorflowkorea.files.wordpress.com/2016/11/pixel-cn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276872"/>
            <a:ext cx="16478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Generated Image From </a:t>
            </a:r>
            <a:r>
              <a:rPr lang="en-US" altLang="zh-TW" dirty="0" err="1" smtClean="0"/>
              <a:t>PixelCNN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36152"/>
            <a:ext cx="5976664" cy="47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Variational</a:t>
            </a:r>
            <a:r>
              <a:rPr lang="en-US" altLang="zh-TW" dirty="0" smtClean="0"/>
              <a:t> Auto-Encoder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0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</a:t>
            </a:r>
            <a:r>
              <a:rPr lang="en-US" altLang="zh-TW" dirty="0" smtClean="0"/>
              <a:t>Estimation </a:t>
            </a:r>
            <a:br>
              <a:rPr lang="en-US" altLang="zh-TW" dirty="0" smtClean="0"/>
            </a:br>
            <a:r>
              <a:rPr lang="en-US" altLang="zh-TW" dirty="0" smtClean="0"/>
              <a:t>- One Shot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336644" y="6309587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7504" y="4895456"/>
                <a:ext cx="5634106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95456"/>
                <a:ext cx="5634106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327454" y="1563138"/>
                <a:ext cx="275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454" y="1563138"/>
                <a:ext cx="2750831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PixelCNNs</a:t>
            </a:r>
            <a:r>
              <a:rPr lang="en-US" altLang="zh-TW" dirty="0"/>
              <a:t> define tractable density function, optimize likelihood of training data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VAEs </a:t>
            </a:r>
            <a:r>
              <a:rPr lang="en-US" altLang="zh-TW" dirty="0"/>
              <a:t>define intractable density function with latent z:  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Cannot </a:t>
            </a:r>
            <a:r>
              <a:rPr lang="en-US" altLang="zh-TW" dirty="0"/>
              <a:t>optimize directly, derive and optimize lower bound on likelihood instead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32856"/>
            <a:ext cx="3190476" cy="7904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69" y="3697288"/>
            <a:ext cx="2942857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Vanilla </a:t>
            </a:r>
            <a:r>
              <a:rPr lang="en-US" altLang="zh-TW" dirty="0"/>
              <a:t>a</a:t>
            </a:r>
            <a:r>
              <a:rPr lang="en-US" altLang="zh-TW" dirty="0" smtClean="0"/>
              <a:t>uto-encoder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6529470" cy="39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6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Variational</a:t>
            </a:r>
            <a:r>
              <a:rPr lang="en-US" altLang="zh-TW" dirty="0" smtClean="0"/>
              <a:t>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57198" y="47098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496812" y="24039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 rot="19527676">
            <a:off x="2902012" y="22069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808" y="2646006"/>
            <a:ext cx="777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+mn-lt"/>
              </a:rPr>
              <a:t>input</a:t>
            </a:r>
            <a:endParaRPr lang="zh-TW" altLang="en-US" sz="2400" dirty="0">
              <a:latin typeface="+mn-lt"/>
            </a:endParaRPr>
          </a:p>
        </p:txBody>
      </p:sp>
      <p:sp>
        <p:nvSpPr>
          <p:cNvPr id="9" name="向右箭號 24"/>
          <p:cNvSpPr/>
          <p:nvPr/>
        </p:nvSpPr>
        <p:spPr>
          <a:xfrm>
            <a:off x="924723" y="26460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24"/>
          <p:cNvSpPr/>
          <p:nvPr/>
        </p:nvSpPr>
        <p:spPr>
          <a:xfrm rot="2388685" flipV="1">
            <a:off x="2891979" y="32321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5074116" y="29127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339271" y="25631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8128666" y="280275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+mn-lt"/>
              </a:rPr>
              <a:t>output</a:t>
            </a:r>
            <a:endParaRPr lang="zh-TW" altLang="en-US" sz="2400" dirty="0">
              <a:latin typeface="+mn-lt"/>
            </a:endParaRPr>
          </a:p>
        </p:txBody>
      </p:sp>
      <p:sp>
        <p:nvSpPr>
          <p:cNvPr id="14" name="向右箭號 24"/>
          <p:cNvSpPr/>
          <p:nvPr/>
        </p:nvSpPr>
        <p:spPr>
          <a:xfrm>
            <a:off x="7677371" y="28266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3302978" y="1762629"/>
            <a:ext cx="608032" cy="1085259"/>
            <a:chOff x="3289409" y="2450377"/>
            <a:chExt cx="608032" cy="1085259"/>
          </a:xfrm>
        </p:grpSpPr>
        <p:sp>
          <p:nvSpPr>
            <p:cNvPr id="16" name="矩形 15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+mn-lt"/>
                </a:rPr>
                <a:t>m</a:t>
              </a:r>
              <a:r>
                <a:rPr lang="en-US" altLang="zh-TW" sz="2400" baseline="-25000" dirty="0">
                  <a:latin typeface="+mn-lt"/>
                </a:rPr>
                <a:t>1</a:t>
              </a:r>
              <a:endParaRPr lang="zh-TW" altLang="en-US" sz="2400" baseline="-25000" dirty="0">
                <a:latin typeface="+mn-lt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+mn-lt"/>
                </a:rPr>
                <a:t>m</a:t>
              </a:r>
              <a:r>
                <a:rPr lang="en-US" altLang="zh-TW" sz="2400" baseline="-25000" dirty="0">
                  <a:latin typeface="+mn-lt"/>
                </a:rPr>
                <a:t>2</a:t>
              </a:r>
              <a:endParaRPr lang="zh-TW" altLang="en-US" sz="2400" baseline="-25000" dirty="0">
                <a:latin typeface="+mn-lt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+mn-lt"/>
                </a:rPr>
                <a:t>m</a:t>
              </a:r>
              <a:r>
                <a:rPr lang="en-US" altLang="zh-TW" sz="2400" baseline="-25000" dirty="0">
                  <a:latin typeface="+mn-lt"/>
                </a:rPr>
                <a:t>3</a:t>
              </a:r>
              <a:endParaRPr lang="zh-TW" altLang="en-US" sz="2400" baseline="-25000" dirty="0">
                <a:latin typeface="+mn-lt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3317412" y="2874317"/>
            <a:ext cx="604999" cy="1085259"/>
            <a:chOff x="3292442" y="2450377"/>
            <a:chExt cx="604999" cy="1085259"/>
          </a:xfrm>
        </p:grpSpPr>
        <p:sp>
          <p:nvSpPr>
            <p:cNvPr id="21" name="矩形 20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3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27631" y="32116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211661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343289" y="35357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3535753"/>
                <a:ext cx="604999" cy="453137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3301754" y="3998557"/>
            <a:ext cx="630876" cy="1114573"/>
            <a:chOff x="3256489" y="4960311"/>
            <a:chExt cx="630876" cy="1114573"/>
          </a:xfrm>
        </p:grpSpPr>
        <p:sp>
          <p:nvSpPr>
            <p:cNvPr id="26" name="矩形 2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8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字方塊 29"/>
          <p:cNvSpPr txBox="1"/>
          <p:nvPr/>
        </p:nvSpPr>
        <p:spPr>
          <a:xfrm>
            <a:off x="1417649" y="427046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From a normal distribution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323678" y="3161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16135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297801" y="24999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249992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308020" y="2837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2837266"/>
                <a:ext cx="604999" cy="45313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向右箭號 24"/>
          <p:cNvSpPr/>
          <p:nvPr/>
        </p:nvSpPr>
        <p:spPr>
          <a:xfrm>
            <a:off x="5826834" y="28231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4105867" y="38004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6" name="橢圓 35"/>
          <p:cNvSpPr/>
          <p:nvPr/>
        </p:nvSpPr>
        <p:spPr>
          <a:xfrm>
            <a:off x="4736710" y="28512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909807" y="15567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38" name="直線接點 37"/>
          <p:cNvCxnSpPr/>
          <p:nvPr/>
        </p:nvCxnSpPr>
        <p:spPr>
          <a:xfrm>
            <a:off x="3891488" y="46509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81660" y="34584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endCxn id="35" idx="0"/>
          </p:cNvCxnSpPr>
          <p:nvPr/>
        </p:nvCxnSpPr>
        <p:spPr>
          <a:xfrm>
            <a:off x="4318456" y="34763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18456" y="42237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833988" y="23485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4510866" y="40130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4949300" y="33274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6" idx="0"/>
          </p:cNvCxnSpPr>
          <p:nvPr/>
        </p:nvCxnSpPr>
        <p:spPr>
          <a:xfrm flipV="1">
            <a:off x="4949299" y="22882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161888" y="30727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4730082" y="47669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4766910"/>
                <a:ext cx="4272645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/>
          <p:cNvSpPr txBox="1"/>
          <p:nvPr/>
        </p:nvSpPr>
        <p:spPr>
          <a:xfrm>
            <a:off x="3833824" y="2939485"/>
            <a:ext cx="74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257715" y="38625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3862539"/>
                <a:ext cx="3027560" cy="369332"/>
              </a:xfrm>
              <a:prstGeom prst="rect">
                <a:avLst/>
              </a:prstGeom>
              <a:blipFill>
                <a:blip r:embed="rId13"/>
                <a:stretch>
                  <a:fillRect l="-805" r="-402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409401" y="44132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1640" y="5695295"/>
            <a:ext cx="4338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Auto-Encoding </a:t>
            </a:r>
            <a:r>
              <a:rPr lang="en-US" altLang="zh-TW" sz="1200" dirty="0" err="1"/>
              <a:t>Variational</a:t>
            </a:r>
            <a:r>
              <a:rPr lang="en-US" altLang="zh-TW" sz="1200" dirty="0"/>
              <a:t> Bayes, 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303464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23" grpId="0"/>
      <p:bldP spid="24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47" grpId="0"/>
      <p:bldP spid="48" grpId="0"/>
      <p:bldP spid="49" grpId="0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want to estimate the true parameters </a:t>
                </a:r>
                <a:r>
                  <a:rPr lang="en-US" altLang="zh-TW" dirty="0" smtClean="0"/>
                  <a:t>of </a:t>
                </a:r>
                <a:r>
                  <a:rPr lang="en-US" altLang="zh-TW" dirty="0"/>
                  <a:t>this generative </a:t>
                </a:r>
                <a:r>
                  <a:rPr lang="en-US" altLang="zh-TW" dirty="0" smtClean="0"/>
                  <a:t>model</a:t>
                </a:r>
              </a:p>
              <a:p>
                <a:pPr lvl="1"/>
                <a:r>
                  <a:rPr lang="en-US" altLang="zh-TW" dirty="0" smtClean="0"/>
                  <a:t>Both data likelihood and posterior density are intractable</a:t>
                </a:r>
              </a:p>
              <a:p>
                <a:pPr lvl="2"/>
                <a:r>
                  <a:rPr lang="en-US" altLang="zh-TW" dirty="0" smtClean="0"/>
                  <a:t> Can not compute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for every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/>
                  <a:t>!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88" y="3264198"/>
            <a:ext cx="4000000" cy="24571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450" y="3068960"/>
            <a:ext cx="2819048" cy="3904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99" y="3627675"/>
            <a:ext cx="3533333" cy="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Solution: In addition to decoder network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</a:t>
                </a:r>
                <a:r>
                  <a:rPr lang="en-US" altLang="zh-TW" dirty="0"/>
                  <a:t>define additional </a:t>
                </a:r>
                <a:r>
                  <a:rPr lang="en-US" altLang="zh-TW" dirty="0" smtClean="0"/>
                  <a:t>encoder </a:t>
                </a:r>
                <a:r>
                  <a:rPr lang="en-US" altLang="zh-TW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dirty="0"/>
                          <m:t>ɸ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that approximates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Will </a:t>
                </a:r>
                <a:r>
                  <a:rPr lang="en-US" altLang="zh-TW" dirty="0"/>
                  <a:t>see that this allows us to derive a lower bound on the data likelihood that is </a:t>
                </a:r>
                <a:r>
                  <a:rPr lang="en-US" altLang="zh-TW" dirty="0" smtClean="0"/>
                  <a:t>tractable</a:t>
                </a:r>
                <a:r>
                  <a:rPr lang="en-US" altLang="zh-TW" dirty="0"/>
                  <a:t>, which we can optimize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 r="-2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501008"/>
            <a:ext cx="4152381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Awesome GAN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Paper/resources and tips</a:t>
            </a:r>
            <a:endParaRPr lang="en-US" altLang="zh-TW" dirty="0" smtClean="0">
              <a:hlinkClick r:id="rId3"/>
            </a:endParaRPr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github.com/nightrome/really-awesome-gan</a:t>
            </a:r>
            <a:endParaRPr lang="en-US" altLang="zh-TW" dirty="0" smtClean="0"/>
          </a:p>
          <a:p>
            <a:r>
              <a:rPr lang="en-US" altLang="zh-TW" dirty="0" smtClean="0"/>
              <a:t>GAN zoo</a:t>
            </a:r>
          </a:p>
          <a:p>
            <a:pPr lvl="1"/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github.com/hindupuravinash/the-gan-zoo</a:t>
            </a:r>
            <a:endParaRPr lang="en-US" altLang="zh-TW" dirty="0" smtClean="0"/>
          </a:p>
          <a:p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github.com/nashory/gans-awesome-applications</a:t>
            </a:r>
            <a:endParaRPr lang="en-US" altLang="zh-TW" dirty="0" smtClean="0"/>
          </a:p>
          <a:p>
            <a:r>
              <a:rPr lang="en-US" altLang="zh-TW" dirty="0" smtClean="0"/>
              <a:t>Courtesy of</a:t>
            </a:r>
          </a:p>
          <a:p>
            <a:pPr lvl="1"/>
            <a:r>
              <a:rPr lang="en-US" altLang="zh-TW" dirty="0">
                <a:hlinkClick r:id="rId6"/>
              </a:rPr>
              <a:t>http://www.iangoodfellow.com/slides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http://speech.ee.ntu.edu.tw/~</a:t>
            </a:r>
            <a:r>
              <a:rPr lang="en-US" altLang="zh-TW" dirty="0" smtClean="0">
                <a:hlinkClick r:id="rId7"/>
              </a:rPr>
              <a:t>tlkagk/courses.html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http://cs231n.stanford.edu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marL="274638" lvl="1" indent="0">
              <a:buNone/>
            </a:pP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5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Now equipped with our encoder and decoder networks, </a:t>
            </a:r>
            <a:r>
              <a:rPr lang="en-US" altLang="zh-TW" dirty="0" smtClean="0"/>
              <a:t>lets </a:t>
            </a:r>
            <a:r>
              <a:rPr lang="en-US" altLang="zh-TW" dirty="0"/>
              <a:t>work out the (log) data likelihood: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9" y="2132856"/>
            <a:ext cx="87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1" y="2060848"/>
            <a:ext cx="8952381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VAE on CIFAR 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84784"/>
            <a:ext cx="4374259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Pros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smtClean="0"/>
              <a:t>Easier to train than GAN</a:t>
            </a:r>
          </a:p>
          <a:p>
            <a:pPr lvl="1"/>
            <a:r>
              <a:rPr lang="en-US" altLang="zh-TW" dirty="0"/>
              <a:t>Easy to relate image with </a:t>
            </a:r>
            <a:r>
              <a:rPr lang="en-US" altLang="zh-TW" dirty="0" smtClean="0"/>
              <a:t>low dimensional </a:t>
            </a:r>
            <a:r>
              <a:rPr lang="en-US" altLang="zh-TW" dirty="0"/>
              <a:t>latent variables</a:t>
            </a:r>
          </a:p>
          <a:p>
            <a:r>
              <a:rPr lang="en-US" altLang="zh-TW" dirty="0" smtClean="0"/>
              <a:t>Cons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smtClean="0"/>
              <a:t>Maximizes </a:t>
            </a:r>
            <a:r>
              <a:rPr lang="en-US" altLang="zh-TW" dirty="0"/>
              <a:t>lower bound of likelihood: okay, but not as good evaluation as </a:t>
            </a:r>
            <a:r>
              <a:rPr lang="en-US" altLang="zh-TW" dirty="0" err="1" smtClean="0"/>
              <a:t>PixelRNN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PixelCNN</a:t>
            </a:r>
            <a:endParaRPr lang="en-US" altLang="zh-TW" dirty="0"/>
          </a:p>
          <a:p>
            <a:pPr lvl="1"/>
            <a:r>
              <a:rPr lang="en-US" altLang="zh-TW" dirty="0" smtClean="0"/>
              <a:t>Samples </a:t>
            </a:r>
            <a:r>
              <a:rPr lang="en-US" altLang="zh-TW" dirty="0"/>
              <a:t>blurrier and lower quality compared to state-of-the-art (GANs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6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2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Ideas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GANs</a:t>
            </a:r>
            <a:r>
              <a:rPr lang="en-US" altLang="zh-TW" dirty="0"/>
              <a:t>: </a:t>
            </a:r>
            <a:r>
              <a:rPr lang="en-US" altLang="zh-TW" dirty="0" smtClean="0"/>
              <a:t>do not </a:t>
            </a:r>
            <a:r>
              <a:rPr lang="en-US" altLang="zh-TW" dirty="0"/>
              <a:t>work with any explicit density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Just want to have the  </a:t>
            </a:r>
            <a:r>
              <a:rPr lang="en-US" altLang="zh-TW" dirty="0"/>
              <a:t>ability to </a:t>
            </a:r>
            <a:r>
              <a:rPr lang="en-US" altLang="zh-TW" dirty="0" smtClean="0"/>
              <a:t>sample</a:t>
            </a:r>
            <a:endParaRPr lang="en-US" altLang="zh-TW" dirty="0"/>
          </a:p>
          <a:p>
            <a:pPr lvl="1"/>
            <a:r>
              <a:rPr lang="en-US" altLang="zh-TW" dirty="0" smtClean="0"/>
              <a:t>Take </a:t>
            </a:r>
            <a:r>
              <a:rPr lang="en-US" altLang="zh-TW" dirty="0"/>
              <a:t>game-theoretic approach: learn to generate from training distribution </a:t>
            </a:r>
            <a:r>
              <a:rPr lang="en-US" altLang="zh-TW" dirty="0" smtClean="0"/>
              <a:t>through </a:t>
            </a:r>
            <a:r>
              <a:rPr lang="en-US" altLang="zh-TW" dirty="0"/>
              <a:t>2-player </a:t>
            </a:r>
            <a:r>
              <a:rPr lang="en-US" altLang="zh-TW" dirty="0" smtClean="0"/>
              <a:t>game</a:t>
            </a:r>
            <a:endParaRPr lang="en-US" altLang="zh-TW" dirty="0"/>
          </a:p>
          <a:p>
            <a:r>
              <a:rPr lang="en-US" altLang="zh-TW" dirty="0"/>
              <a:t>Problem: Want to sample from complex, high-dimensional training distribution. 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Solution</a:t>
            </a:r>
            <a:r>
              <a:rPr lang="en-US" altLang="zh-TW" dirty="0"/>
              <a:t>: Sample from a simple distribution, e.g. random noise. 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Learn </a:t>
            </a:r>
            <a:r>
              <a:rPr lang="en-US" altLang="zh-TW" u="sng" dirty="0"/>
              <a:t>transformation</a:t>
            </a:r>
            <a:r>
              <a:rPr lang="en-US" altLang="zh-TW" dirty="0"/>
              <a:t> to </a:t>
            </a:r>
            <a:r>
              <a:rPr lang="en-US" altLang="zh-TW" dirty="0" smtClean="0"/>
              <a:t>training </a:t>
            </a:r>
            <a:r>
              <a:rPr lang="en-US" altLang="zh-TW" dirty="0"/>
              <a:t>distribution</a:t>
            </a:r>
            <a:r>
              <a:rPr lang="en-US" altLang="zh-TW" dirty="0" smtClean="0"/>
              <a:t>. (Like Decoder in VAE)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Evolution </a:t>
            </a:r>
            <a:r>
              <a:rPr lang="en-US" altLang="zh-TW" dirty="0"/>
              <a:t>of </a:t>
            </a:r>
            <a:r>
              <a:rPr lang="en-US" altLang="zh-TW" dirty="0" smtClean="0"/>
              <a:t>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36427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3942656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550540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35529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393367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340768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391915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253541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253541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647001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647001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2975129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2990076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077844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2669852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2669852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2669852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462582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435576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435576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226690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297118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226690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157216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36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spcBef>
                  <a:spcPts val="600"/>
                </a:spcBef>
                <a:buClr>
                  <a:schemeClr val="accent1"/>
                </a:buClr>
                <a:buSzPct val="76000"/>
                <a:defRPr sz="2600">
                  <a:latin typeface="+mn-lt"/>
                  <a:ea typeface="+mn-ea"/>
                </a:defRPr>
              </a:lvl1pPr>
            </a:lstStyle>
            <a:p>
              <a:r>
                <a:rPr lang="en-US" altLang="zh-TW" dirty="0"/>
                <a:t>Real images: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53985" y="5270921"/>
            <a:ext cx="39835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latin typeface="+mn-lt"/>
                <a:ea typeface="+mn-ea"/>
              </a:rPr>
              <a:t>Fixe generator, train a classifier</a:t>
            </a:r>
          </a:p>
          <a:p>
            <a:r>
              <a:rPr lang="en-US" altLang="zh-TW" sz="2600" dirty="0" smtClean="0">
                <a:latin typeface="+mn-lt"/>
                <a:ea typeface="+mn-ea"/>
              </a:rPr>
              <a:t>1/0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74981" y="6039226"/>
            <a:ext cx="2125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</a:t>
            </a:r>
            <a:r>
              <a:rPr lang="en-US" altLang="zh-TW" sz="2600" dirty="0">
                <a:latin typeface="+mn-lt"/>
                <a:ea typeface="+mn-ea"/>
              </a:rPr>
              <a:t>real</a:t>
            </a:r>
            <a:r>
              <a:rPr lang="en-US" altLang="zh-TW" sz="2400" dirty="0"/>
              <a:t> </a:t>
            </a:r>
            <a:r>
              <a:rPr lang="en-US" altLang="zh-TW" sz="2600" dirty="0">
                <a:latin typeface="+mn-lt"/>
                <a:ea typeface="+mn-ea"/>
              </a:rPr>
              <a:t>or fake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Something like Decoder in VAE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Randomly sample a vector</a:t>
            </a:r>
            <a:endParaRPr lang="zh-TW" altLang="en-US" sz="2600" dirty="0">
              <a:latin typeface="+mn-lt"/>
              <a:ea typeface="+mn-ea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79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940152" y="235943"/>
            <a:ext cx="2530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spcBef>
                <a:spcPts val="600"/>
              </a:spcBef>
              <a:buClr>
                <a:schemeClr val="accent1"/>
              </a:buClr>
              <a:buSzPct val="76000"/>
              <a:defRPr sz="2600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Randomly sample a vector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67522" y="1514956"/>
            <a:ext cx="3998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Updating the parameters of generator 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488246" y="2629990"/>
            <a:ext cx="35708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The output be classified as “real” (as close to 1 as possible)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0995" y="3888024"/>
            <a:ext cx="34060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Generator + Discriminator = a network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43098" y="5251980"/>
            <a:ext cx="45865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solidFill>
                  <a:srgbClr val="FF0000"/>
                </a:solidFill>
                <a:latin typeface="+mn-lt"/>
                <a:ea typeface="+mn-ea"/>
              </a:rPr>
              <a:t>Using gradient descent to update the parameters in the generator, but fix the discriminator</a:t>
            </a:r>
            <a:endParaRPr lang="zh-TW" altLang="en-US" sz="26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833775" y="2781079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9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GAN - Overall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Generator network: try to fool the discriminator by generating real-looking images</a:t>
            </a:r>
          </a:p>
          <a:p>
            <a:r>
              <a:rPr lang="en-US" altLang="zh-TW" dirty="0"/>
              <a:t>Discriminator network: try to distinguish between real and fake images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8" y="3212976"/>
            <a:ext cx="8409524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</a:p>
          <a:p>
            <a:r>
              <a:rPr lang="en-US" altLang="zh-TW" dirty="0" smtClean="0"/>
              <a:t>Taxonomy</a:t>
            </a:r>
          </a:p>
          <a:p>
            <a:pPr lvl="1"/>
            <a:r>
              <a:rPr lang="en-US" altLang="zh-TW" dirty="0"/>
              <a:t>Fully Visible Belief </a:t>
            </a:r>
            <a:r>
              <a:rPr lang="en-US" altLang="zh-TW" dirty="0" smtClean="0"/>
              <a:t>Network</a:t>
            </a:r>
          </a:p>
          <a:p>
            <a:pPr lvl="1"/>
            <a:r>
              <a:rPr lang="en-US" altLang="zh-TW" dirty="0" err="1" smtClean="0"/>
              <a:t>Variational</a:t>
            </a:r>
            <a:r>
              <a:rPr lang="en-US" altLang="zh-TW" dirty="0" smtClean="0"/>
              <a:t> Auto-Encoder</a:t>
            </a:r>
            <a:endParaRPr lang="en-US" altLang="zh-TW" dirty="0"/>
          </a:p>
          <a:p>
            <a:r>
              <a:rPr lang="en-US" altLang="zh-TW" dirty="0"/>
              <a:t>Generative Adversarial Network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Basic Ideas</a:t>
            </a:r>
          </a:p>
          <a:p>
            <a:pPr lvl="1"/>
            <a:r>
              <a:rPr lang="en-US" altLang="zh-TW" dirty="0" smtClean="0"/>
              <a:t>Training Procedure</a:t>
            </a:r>
          </a:p>
          <a:p>
            <a:pPr lvl="1"/>
            <a:r>
              <a:rPr lang="en-US" altLang="zh-TW" dirty="0" smtClean="0"/>
              <a:t>Variants of GAN</a:t>
            </a:r>
          </a:p>
          <a:p>
            <a:pPr lvl="1"/>
            <a:r>
              <a:rPr lang="en-US" altLang="zh-TW" dirty="0" smtClean="0"/>
              <a:t>Issues</a:t>
            </a:r>
          </a:p>
          <a:p>
            <a:pPr lvl="2"/>
            <a:r>
              <a:rPr lang="en-US" altLang="zh-TW" dirty="0" smtClean="0"/>
              <a:t>Mode Collapse</a:t>
            </a:r>
          </a:p>
          <a:p>
            <a:pPr lvl="2"/>
            <a:r>
              <a:rPr lang="en-US" altLang="zh-TW" dirty="0" smtClean="0"/>
              <a:t>Training </a:t>
            </a:r>
            <a:r>
              <a:rPr lang="en-US" altLang="zh-TW" dirty="0" err="1" smtClean="0"/>
              <a:t>Stalability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Conditional GAN (Using the code)</a:t>
            </a:r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3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Under The </a:t>
            </a:r>
            <a:r>
              <a:rPr lang="en-US" altLang="zh-TW" dirty="0"/>
              <a:t>H</a:t>
            </a:r>
            <a:r>
              <a:rPr lang="en-US" altLang="zh-TW" dirty="0" smtClean="0"/>
              <a:t>ood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314507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 smtClean="0"/>
                  <a:t>Generator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800" dirty="0"/>
                  <a:t> is a function, input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800" dirty="0"/>
                  <a:t>, output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</a:p>
              <a:p>
                <a:pPr lvl="1"/>
                <a:r>
                  <a:rPr lang="en-US" altLang="zh-TW" sz="2800" dirty="0"/>
                  <a:t>Given a prior distribution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 baseline="-25000" dirty="0" err="1">
                        <a:latin typeface="Cambria Math" panose="02040503050406030204" pitchFamily="18" charset="0"/>
                      </a:rPr>
                      <m:t>𝑝𝑟𝑖𝑜𝑟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, a probability distribution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 baseline="-25000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 is defined by function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dirty="0"/>
                  <a:t>Discriminator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800" dirty="0"/>
                  <a:t> is a function, input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, output scalar</a:t>
                </a:r>
              </a:p>
              <a:p>
                <a:pPr lvl="1"/>
                <a:r>
                  <a:rPr lang="en-US" altLang="zh-TW" sz="2800" dirty="0">
                    <a:solidFill>
                      <a:srgbClr val="FF0000"/>
                    </a:solidFill>
                  </a:rPr>
                  <a:t>Evaluate the “difference” between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rgbClr val="FF0000"/>
                  </a:solidFill>
                </a:endParaRPr>
              </a:p>
              <a:p>
                <a:r>
                  <a:rPr lang="en-US" altLang="zh-TW" dirty="0" smtClean="0"/>
                  <a:t>We can summarize the game with </a:t>
                </a:r>
                <a:r>
                  <a:rPr lang="en-US" altLang="zh-TW" dirty="0"/>
                  <a:t>a </a:t>
                </a:r>
                <a:r>
                  <a:rPr lang="en-US" altLang="zh-TW" dirty="0" smtClean="0"/>
                  <a:t>value function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 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314507"/>
                <a:ext cx="7886700" cy="4351338"/>
              </a:xfrm>
              <a:blipFill>
                <a:blip r:embed="rId3"/>
                <a:stretch>
                  <a:fillRect l="-696" t="-1403" b="-103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5800" y="583735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00" y="5837353"/>
                <a:ext cx="4312399" cy="653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9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553133"/>
            <a:ext cx="5020047" cy="29857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 The Hood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Alternate between:</a:t>
            </a:r>
          </a:p>
          <a:p>
            <a:pPr lvl="1"/>
            <a:r>
              <a:rPr lang="en-US" altLang="zh-TW" dirty="0" smtClean="0"/>
              <a:t>Gradient </a:t>
            </a:r>
            <a:r>
              <a:rPr lang="en-US" altLang="zh-TW" dirty="0"/>
              <a:t>ascent on </a:t>
            </a:r>
            <a:r>
              <a:rPr lang="en-US" altLang="zh-TW" dirty="0" smtClean="0"/>
              <a:t>discriminator</a:t>
            </a:r>
          </a:p>
          <a:p>
            <a:pPr lvl="2"/>
            <a:r>
              <a:rPr lang="en-US" altLang="zh-TW" dirty="0" smtClean="0"/>
              <a:t> Cross entropy for binary classifier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en-US" altLang="zh-TW" dirty="0" smtClean="0"/>
              <a:t>Gradient </a:t>
            </a:r>
            <a:r>
              <a:rPr lang="en-US" altLang="zh-TW" dirty="0"/>
              <a:t>descent on </a:t>
            </a:r>
            <a:r>
              <a:rPr lang="en-US" altLang="zh-TW" dirty="0" smtClean="0"/>
              <a:t>generator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5" y="2710581"/>
            <a:ext cx="5695238" cy="4952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004246"/>
            <a:ext cx="3266667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 The Hood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Alternate between:</a:t>
            </a:r>
          </a:p>
          <a:p>
            <a:pPr lvl="1"/>
            <a:r>
              <a:rPr lang="en-US" altLang="zh-TW" dirty="0"/>
              <a:t>Gradient ascent on 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Gradient </a:t>
            </a:r>
            <a:r>
              <a:rPr lang="en-US" altLang="zh-TW" dirty="0" smtClean="0"/>
              <a:t>ascent </a:t>
            </a:r>
            <a:r>
              <a:rPr lang="en-US" altLang="zh-TW" dirty="0"/>
              <a:t>on </a:t>
            </a:r>
            <a:r>
              <a:rPr lang="en-US" altLang="zh-TW" dirty="0" smtClean="0"/>
              <a:t>generator (Non-saturating game or NSGAN)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636912"/>
            <a:ext cx="5742857" cy="4857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4073671"/>
            <a:ext cx="3057143" cy="4666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28" y="4499207"/>
            <a:ext cx="3428571" cy="18571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2775" y="486009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Instead of minimizing likelihood of discriminator being correct, now maximize likelihood of discriminator being wrong. Same objective of fooling discriminator, but now higher gradient signal for bad samples =&gt; works much better! </a:t>
            </a:r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1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 The Hood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507288" cy="5137150"/>
              </a:xfrm>
            </p:spPr>
            <p:txBody>
              <a:bodyPr/>
              <a:lstStyle/>
              <a:p>
                <a:r>
                  <a:rPr lang="en-US" altLang="zh-TW" dirty="0"/>
                  <a:t>Train jointly in minimax game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Discriminator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) wants to maximize objective such that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close to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 (real) and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altLang="zh-TW" dirty="0"/>
                  <a:t>is close to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(fake)</a:t>
                </a:r>
              </a:p>
              <a:p>
                <a:pPr lvl="1"/>
                <a:r>
                  <a:rPr lang="en-US" altLang="zh-TW" dirty="0"/>
                  <a:t>Generator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) wants to minimize objective such that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TW" dirty="0"/>
                  <a:t> is close to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 (discriminator is fooled into thinking generated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real)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507288" cy="5137150"/>
              </a:xfrm>
              <a:blipFill>
                <a:blip r:embed="rId2"/>
                <a:stretch>
                  <a:fillRect l="-645" t="-1068" r="-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7" y="1916832"/>
            <a:ext cx="8964488" cy="16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Under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The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Hood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3512"/>
                <a:ext cx="8229600" cy="493776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, what is the optimal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/>
                  <a:t>* maximizing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the optimal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dirty="0"/>
                  <a:t> maximizing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512"/>
                <a:ext cx="8229600" cy="4937760"/>
              </a:xfrm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59632" y="198044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80440"/>
                <a:ext cx="6370847" cy="430374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436310" y="5614920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10" y="5614920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487014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487014"/>
                <a:ext cx="7131439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36310" y="3525088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10" y="3525088"/>
                <a:ext cx="6559616" cy="1145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5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Under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The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Hood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the optimal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dirty="0"/>
                  <a:t> maximizing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dirty="0"/>
                  <a:t> maximizing: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124743" y="2990637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43" y="2990637"/>
                <a:ext cx="4089261" cy="369332"/>
              </a:xfrm>
              <a:prstGeom prst="rect">
                <a:avLst/>
              </a:prstGeom>
              <a:blipFill>
                <a:blip r:embed="rId5"/>
                <a:stretch>
                  <a:fillRect l="-1791" b="-3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69125" y="179375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25" y="1793755"/>
                <a:ext cx="6227218" cy="48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445489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445489"/>
                <a:ext cx="4617995" cy="716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3657320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3657320"/>
                <a:ext cx="553549" cy="369332"/>
              </a:xfrm>
              <a:prstGeom prst="rect">
                <a:avLst/>
              </a:prstGeom>
              <a:blipFill>
                <a:blip r:embed="rId8"/>
                <a:stretch>
                  <a:fillRect l="-5495" r="-12088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354180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354180"/>
                <a:ext cx="2734467" cy="713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373077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373077"/>
                <a:ext cx="3013902" cy="369332"/>
              </a:xfrm>
              <a:prstGeom prst="rect">
                <a:avLst/>
              </a:prstGeom>
              <a:blipFill>
                <a:blip r:embed="rId10"/>
                <a:stretch>
                  <a:fillRect l="-808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4742409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4742409"/>
                <a:ext cx="2054665" cy="369332"/>
              </a:xfrm>
              <a:prstGeom prst="rect">
                <a:avLst/>
              </a:prstGeom>
              <a:blipFill>
                <a:blip r:embed="rId11"/>
                <a:stretch>
                  <a:fillRect l="-148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324940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324940"/>
                <a:ext cx="1531638" cy="6387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241025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241025"/>
                <a:ext cx="3493392" cy="7795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512171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833908" y="228358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5565" y="22625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66354" y="228319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13886" y="2230797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124743" y="5790840"/>
            <a:ext cx="12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5758987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Under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The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Hood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88238" y="6396335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38" y="6396335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81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Under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The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Hood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 The Hood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, Discriminator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Looking </a:t>
                </a:r>
                <a:r>
                  <a:rPr lang="en-US" altLang="zh-TW" dirty="0" smtClean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 smtClean="0"/>
                  <a:t> such </a:t>
                </a:r>
                <a:r>
                  <a:rPr lang="en-US" altLang="zh-TW" dirty="0"/>
                  <a:t>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77773" y="3662728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73" y="3662728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7498" y="4891410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498" y="4891410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4814934" y="3210890"/>
            <a:ext cx="97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11848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57557" y="2298042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557" y="2298042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27584" y="5868988"/>
                <a:ext cx="7743274" cy="50796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/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/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/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868988"/>
                <a:ext cx="7743274" cy="507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8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</a:t>
            </a:r>
            <a:r>
              <a:rPr lang="en-US" altLang="zh-TW" dirty="0" smtClean="0"/>
              <a:t>Practice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323528" y="3499870"/>
            <a:ext cx="1965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524160" y="5035901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9456" y="4888713"/>
            <a:ext cx="7733024" cy="156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61230" y="4417450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381790" y="5011397"/>
            <a:ext cx="242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  <a:ea typeface="+mn-ea"/>
              </a:rPr>
              <a:t>Output is D(x)</a:t>
            </a:r>
            <a:endParaRPr lang="zh-TW" altLang="en-US" sz="2400" dirty="0">
              <a:latin typeface="+mn-lt"/>
              <a:ea typeface="+mn-ea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381790" y="5476015"/>
            <a:ext cx="7438682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+mn-lt"/>
                  <a:ea typeface="+mn-ea"/>
                </a:rPr>
                <a:t>If x is a positive example</a:t>
              </a:r>
              <a:endParaRPr lang="zh-TW" altLang="en-US" sz="2400" dirty="0">
                <a:latin typeface="+mn-lt"/>
                <a:ea typeface="+mn-ea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+mn-lt"/>
                  <a:ea typeface="+mn-ea"/>
                </a:rPr>
                <a:t>If x is a negative example</a:t>
              </a:r>
              <a:endParaRPr lang="zh-TW" altLang="en-US" sz="2400" dirty="0">
                <a:latin typeface="+mn-lt"/>
                <a:ea typeface="+mn-ea"/>
              </a:endParaRPr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73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46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4921003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4921003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5559623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5559623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4322542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+mn-lt"/>
                    <a:ea typeface="+mn-ea"/>
                  </a:rPr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TW" altLang="en-US" sz="2400"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4322542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4989800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5591352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4942012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5559622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329734" y="2300840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01349" y="2322428"/>
            <a:ext cx="7315067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01349" y="182368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30701" y="228077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  <a:ea typeface="+mn-ea"/>
              </a:rPr>
              <a:t>Output is </a:t>
            </a:r>
            <a:r>
              <a:rPr lang="en-US" altLang="zh-TW" sz="2400" dirty="0" smtClean="0">
                <a:latin typeface="+mn-lt"/>
                <a:ea typeface="+mn-ea"/>
              </a:rPr>
              <a:t>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124584" y="2737309"/>
            <a:ext cx="7040954" cy="914819"/>
            <a:chOff x="1415509" y="5502493"/>
            <a:chExt cx="7040954" cy="914819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427998" y="5502493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+mn-lt"/>
                  <a:ea typeface="+mn-ea"/>
                </a:rPr>
                <a:t>If x is a positive example</a:t>
              </a:r>
              <a:endParaRPr lang="zh-TW" altLang="en-US" sz="2400" dirty="0">
                <a:latin typeface="+mn-lt"/>
                <a:ea typeface="+mn-ea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415509" y="5935517"/>
              <a:ext cx="3915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+mn-lt"/>
                  <a:ea typeface="+mn-ea"/>
                </a:rPr>
                <a:t>If x is a negative example</a:t>
              </a:r>
              <a:endParaRPr lang="zh-TW" altLang="en-US" sz="2400" dirty="0">
                <a:latin typeface="+mn-lt"/>
                <a:ea typeface="+mn-ea"/>
              </a:endParaRPr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9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 dirty="0"/>
              <a:t>In </a:t>
            </a:r>
            <a:r>
              <a:rPr lang="en-US" altLang="zh-TW" dirty="0" smtClean="0"/>
              <a:t>Practice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0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T</a:t>
            </a:r>
            <a:r>
              <a:rPr lang="en-US" altLang="zh-TW" dirty="0" smtClean="0"/>
              <a:t>raining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8435932" cy="35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LSGAN/DCGAN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7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</a:t>
            </a:r>
            <a:r>
              <a:rPr lang="en-US" altLang="zh-TW" dirty="0" smtClean="0"/>
              <a:t>Many </a:t>
            </a:r>
            <a:r>
              <a:rPr lang="en-US" altLang="zh-TW" dirty="0"/>
              <a:t>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920497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F-GAN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3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Least-Square </a:t>
            </a:r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Converge faster and more stable</a:t>
            </a:r>
          </a:p>
          <a:p>
            <a:r>
              <a:rPr lang="en-US" altLang="zh-TW" dirty="0" smtClean="0"/>
              <a:t>For </a:t>
            </a:r>
            <a:r>
              <a:rPr lang="en-US" altLang="zh-TW" dirty="0"/>
              <a:t>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7584" y="2292102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292102"/>
                <a:ext cx="8097473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18000" y="302202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880424" y="302202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156176" y="4002101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094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Convolutional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Create sharper image samples</a:t>
            </a:r>
          </a:p>
          <a:p>
            <a:pPr lvl="1"/>
            <a:r>
              <a:rPr lang="en-US" altLang="zh-TW" dirty="0" smtClean="0"/>
              <a:t>Generator </a:t>
            </a:r>
            <a:r>
              <a:rPr lang="en-US" altLang="zh-TW" dirty="0"/>
              <a:t>is an </a:t>
            </a:r>
            <a:r>
              <a:rPr lang="en-US" altLang="zh-TW" dirty="0" err="1"/>
              <a:t>upsampling</a:t>
            </a:r>
            <a:r>
              <a:rPr lang="en-US" altLang="zh-TW" dirty="0"/>
              <a:t> network with fractionally-</a:t>
            </a:r>
            <a:r>
              <a:rPr lang="en-US" altLang="zh-TW" dirty="0" err="1"/>
              <a:t>strided</a:t>
            </a:r>
            <a:r>
              <a:rPr lang="en-US" altLang="zh-TW" dirty="0"/>
              <a:t> convolutions</a:t>
            </a:r>
          </a:p>
          <a:p>
            <a:r>
              <a:rPr lang="en-US" altLang="zh-TW" dirty="0"/>
              <a:t>Discriminator is a convolutional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" y="2996952"/>
            <a:ext cx="8838095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Convolutional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CNN will find the </a:t>
            </a:r>
            <a:r>
              <a:rPr lang="en-US" altLang="zh-TW" dirty="0" smtClean="0">
                <a:hlinkClick r:id="rId2"/>
              </a:rPr>
              <a:t>filter(kernel)</a:t>
            </a:r>
            <a:r>
              <a:rPr lang="en-US" altLang="zh-TW" dirty="0" smtClean="0"/>
              <a:t> for convolution</a:t>
            </a:r>
          </a:p>
          <a:p>
            <a:pPr lvl="1"/>
            <a:r>
              <a:rPr lang="en-US" altLang="zh-TW" dirty="0" smtClean="0"/>
              <a:t>Each neuron is only connected to small region called receptive field</a:t>
            </a:r>
          </a:p>
          <a:p>
            <a:pPr lvl="1"/>
            <a:r>
              <a:rPr lang="en-US" altLang="zh-TW" dirty="0" smtClean="0"/>
              <a:t>All the neuron in the same map share same weights (</a:t>
            </a:r>
            <a:r>
              <a:rPr lang="en-US" altLang="zh-TW" dirty="0" smtClean="0">
                <a:hlinkClick r:id="rId3"/>
              </a:rPr>
              <a:t>Extend over all depth</a:t>
            </a:r>
            <a:r>
              <a:rPr lang="en-US" altLang="zh-TW" dirty="0" smtClean="0"/>
              <a:t>)</a:t>
            </a:r>
            <a:endParaRPr lang="en-US" altLang="zh-TW" dirty="0" smtClean="0">
              <a:hlinkClick r:id="rId2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686" y="2866871"/>
            <a:ext cx="4205822" cy="3672041"/>
          </a:xfrm>
          <a:prstGeom prst="rect">
            <a:avLst/>
          </a:prstGeom>
        </p:spPr>
      </p:pic>
      <p:pic>
        <p:nvPicPr>
          <p:cNvPr id="1026" name="Picture 2" descr="https://github.com/vdumoulin/conv_arithmetic/raw/master/gif/no_padding_no_stride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2503808"/>
            <a:ext cx="2042469" cy="21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vdumoulin/conv_arithmetic/raw/master/gif/no_padding_no_strides_transposed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93" y="4583548"/>
            <a:ext cx="2026973" cy="22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Convolutional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Deconvolution layer is actually perform convolution</a:t>
            </a:r>
            <a:endParaRPr lang="en-US" altLang="zh-TW" dirty="0" smtClean="0">
              <a:hlinkClick r:id="rId3"/>
            </a:endParaRPr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github.com/vdumoulin/conv_arithmetic</a:t>
            </a:r>
            <a:endParaRPr lang="en-US" altLang="zh-TW" dirty="0" smtClean="0"/>
          </a:p>
          <a:p>
            <a:endParaRPr lang="zh-TW" altLang="en-US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5" y="2276872"/>
            <a:ext cx="8638095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3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+mn-lt"/>
              </a:rPr>
              <a:t>Data Distribution</a:t>
            </a:r>
            <a:endParaRPr lang="zh-TW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Generated Distribution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27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Generative Models?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Given training data, generate new samples from the same distribution</a:t>
            </a:r>
          </a:p>
          <a:p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Intrinsically require realistic generation of samples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Generative </a:t>
            </a:r>
            <a:r>
              <a:rPr lang="en-US" altLang="zh-TW" dirty="0"/>
              <a:t>models of time-series data can be used for simulation and </a:t>
            </a:r>
          </a:p>
          <a:p>
            <a:pPr marL="274638" lvl="1" indent="0">
              <a:buNone/>
            </a:pPr>
            <a:r>
              <a:rPr lang="en-US" altLang="zh-TW" dirty="0"/>
              <a:t>p</a:t>
            </a:r>
            <a:r>
              <a:rPr lang="en-US" altLang="zh-TW" dirty="0" smtClean="0"/>
              <a:t>lanning: reinforcement </a:t>
            </a:r>
            <a:r>
              <a:rPr lang="en-US" altLang="zh-TW" dirty="0"/>
              <a:t>learning </a:t>
            </a:r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Semi-supervised learning:</a:t>
            </a:r>
            <a:r>
              <a:rPr lang="zh-TW" altLang="en-US" dirty="0" smtClean="0"/>
              <a:t> </a:t>
            </a:r>
            <a:r>
              <a:rPr lang="en-US" altLang="zh-TW" dirty="0" smtClean="0"/>
              <a:t>reduce amount of label samples required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5" y="2996952"/>
            <a:ext cx="1533844" cy="149511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410" y="3196825"/>
            <a:ext cx="3247619" cy="12952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211" y="3065003"/>
            <a:ext cx="3394160" cy="15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79512" y="1983093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lt"/>
              </a:rPr>
              <a:t>What we want </a:t>
            </a:r>
            <a:r>
              <a:rPr lang="en-US" altLang="zh-TW" sz="2800" dirty="0" smtClean="0">
                <a:latin typeface="+mn-lt"/>
              </a:rPr>
              <a:t>…(Unroll GAN can result in this)</a:t>
            </a:r>
            <a:endParaRPr lang="zh-TW" altLang="en-US" sz="2800" dirty="0">
              <a:latin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3528" y="44992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lt"/>
              </a:rPr>
              <a:t>In reality …</a:t>
            </a:r>
            <a:endParaRPr lang="zh-TW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81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1" y="2256155"/>
            <a:ext cx="7847657" cy="3395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-32347" y="5631995"/>
                <a:ext cx="4807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dirty="0"/>
                  <a:t>))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347" y="5631995"/>
                <a:ext cx="4807065" cy="369332"/>
              </a:xfrm>
              <a:prstGeom prst="rect">
                <a:avLst/>
              </a:prstGeom>
              <a:blipFill>
                <a:blip r:embed="rId4"/>
                <a:stretch>
                  <a:fillRect l="-114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76217" y="5641706"/>
                <a:ext cx="376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/>
                  <a:t>) (reverse KL)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17" y="5641706"/>
                <a:ext cx="3766454" cy="369332"/>
              </a:xfrm>
              <a:prstGeom prst="rect">
                <a:avLst/>
              </a:prstGeom>
              <a:blipFill>
                <a:blip r:embed="rId5"/>
                <a:stretch>
                  <a:fillRect l="-1294" t="-8197" r="-33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03848" y="2816285"/>
                <a:ext cx="7928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816285"/>
                <a:ext cx="79288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03848" y="2430716"/>
                <a:ext cx="7928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430716"/>
                <a:ext cx="792880" cy="461665"/>
              </a:xfrm>
              <a:prstGeom prst="rect">
                <a:avLst/>
              </a:prstGeom>
              <a:blipFill>
                <a:blip r:embed="rId7"/>
                <a:stretch>
                  <a:fillRect l="-2308" r="-7692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211661" y="2799266"/>
                <a:ext cx="7928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2799266"/>
                <a:ext cx="79288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20101" y="2425985"/>
                <a:ext cx="7928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101" y="2425985"/>
                <a:ext cx="792880" cy="461665"/>
              </a:xfrm>
              <a:prstGeom prst="rect">
                <a:avLst/>
              </a:prstGeom>
              <a:blipFill>
                <a:blip r:embed="rId9"/>
                <a:stretch>
                  <a:fillRect l="-1538" r="-7692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719825" y="1216941"/>
                <a:ext cx="4528423" cy="103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+mn-lt"/>
                  </a:rPr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TW" altLang="en-US" sz="2400" dirty="0" smtClean="0">
                    <a:latin typeface="+mn-lt"/>
                  </a:rPr>
                  <a:t> </a:t>
                </a:r>
                <a:r>
                  <a:rPr lang="en-US" altLang="zh-TW" sz="2400" dirty="0" smtClean="0">
                    <a:latin typeface="+mn-lt"/>
                  </a:rPr>
                  <a:t>(Like JS divergence)</a:t>
                </a:r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825" y="1216941"/>
                <a:ext cx="4528423" cy="1032847"/>
              </a:xfrm>
              <a:prstGeom prst="rect">
                <a:avLst/>
              </a:prstGeom>
              <a:blipFill>
                <a:blip r:embed="rId11"/>
                <a:stretch>
                  <a:fillRect l="-2019" b="-136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827584" y="6079513"/>
            <a:ext cx="8547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This may not be the reason (based on Ian </a:t>
            </a:r>
            <a:r>
              <a:rPr lang="en-US" altLang="zh-TW" sz="2000" dirty="0" err="1"/>
              <a:t>Goodfellow’s</a:t>
            </a:r>
            <a:r>
              <a:rPr lang="en-US" altLang="zh-TW" sz="2000" dirty="0"/>
              <a:t> tutorial)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09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41081" y="1198693"/>
                <a:ext cx="4195123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1" y="1198693"/>
                <a:ext cx="4195123" cy="1145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436204" y="1335681"/>
            <a:ext cx="179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f is convex</a:t>
            </a:r>
            <a:endParaRPr lang="zh-TW" altLang="en-US" sz="2400" dirty="0">
              <a:latin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62101" y="1857400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f(1) = 0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88299" y="2736278"/>
                <a:ext cx="2872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9" y="2736278"/>
                <a:ext cx="2872389" cy="369332"/>
              </a:xfrm>
              <a:prstGeom prst="rect">
                <a:avLst/>
              </a:prstGeom>
              <a:blipFill>
                <a:blip r:embed="rId4"/>
                <a:stretch>
                  <a:fillRect l="-6582" t="-25000" r="-4246" b="-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39408" y="2758420"/>
                <a:ext cx="4195123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08" y="2758420"/>
                <a:ext cx="4195123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534530" y="3188698"/>
                <a:ext cx="553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530" y="3188698"/>
                <a:ext cx="553548" cy="369332"/>
              </a:xfrm>
              <a:prstGeom prst="rect">
                <a:avLst/>
              </a:prstGeom>
              <a:blipFill>
                <a:blip r:embed="rId6"/>
                <a:stretch>
                  <a:fillRect l="-5495" r="-120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88299" y="3745755"/>
                <a:ext cx="4195123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9" y="3745755"/>
                <a:ext cx="4195123" cy="1145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943100" y="4967494"/>
                <a:ext cx="3042691" cy="1198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4967494"/>
                <a:ext cx="3042691" cy="1198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43100" y="6298716"/>
                <a:ext cx="155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6298716"/>
                <a:ext cx="1558055" cy="369332"/>
              </a:xfrm>
              <a:prstGeom prst="rect">
                <a:avLst/>
              </a:prstGeom>
              <a:blipFill>
                <a:blip r:embed="rId9"/>
                <a:stretch>
                  <a:fillRect l="-1569" r="-431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>
            <a:cxnSpLocks/>
          </p:cNvCxnSpPr>
          <p:nvPr/>
        </p:nvCxnSpPr>
        <p:spPr>
          <a:xfrm>
            <a:off x="5922601" y="3791086"/>
            <a:ext cx="12376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6504443" y="3767449"/>
            <a:ext cx="84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400" y="5189327"/>
            <a:ext cx="1544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Because f is convex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-320908" y="2573442"/>
            <a:ext cx="100203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1916" y="2531303"/>
            <a:ext cx="84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= 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55396" y="2921419"/>
            <a:ext cx="639585" cy="8460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>
            <a:cxnSpLocks/>
          </p:cNvCxnSpPr>
          <p:nvPr/>
        </p:nvCxnSpPr>
        <p:spPr>
          <a:xfrm>
            <a:off x="3119339" y="5490298"/>
            <a:ext cx="440138" cy="222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795105" y="5713253"/>
            <a:ext cx="440138" cy="222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436969" y="4556241"/>
            <a:ext cx="31446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If P and Q are the same distributions,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436968" y="5387238"/>
                <a:ext cx="3887559" cy="860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has the smallest value, which is 0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968" y="5387238"/>
                <a:ext cx="3887559" cy="860620"/>
              </a:xfrm>
              <a:prstGeom prst="rect">
                <a:avLst/>
              </a:prstGeom>
              <a:blipFill>
                <a:blip r:embed="rId10"/>
                <a:stretch>
                  <a:fillRect l="-2508" t="-5674" b="-156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98809" y="4499509"/>
            <a:ext cx="3722938" cy="177545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21433" y="1413202"/>
                <a:ext cx="3053771" cy="7682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evaluates the difference of P and Q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33" y="1413202"/>
                <a:ext cx="3053771" cy="7682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641900" y="3142018"/>
            <a:ext cx="15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smallest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F-divergence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3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1" grpId="0"/>
      <p:bldP spid="22" grpId="0"/>
      <p:bldP spid="23" grpId="0"/>
      <p:bldP spid="24" grpId="0"/>
      <p:bldP spid="25" grpId="0"/>
      <p:bldP spid="26" grpId="0"/>
      <p:bldP spid="3" grpId="0"/>
      <p:bldP spid="15" grpId="0"/>
      <p:bldP spid="18" grpId="0"/>
      <p:bldP spid="9" grpId="0" animBg="1"/>
      <p:bldP spid="11" grpId="0"/>
      <p:bldP spid="28" grpId="0"/>
      <p:bldP spid="13" grpId="0" animBg="1"/>
      <p:bldP spid="29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56418" y="4351876"/>
                <a:ext cx="21831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18" y="4351876"/>
                <a:ext cx="2183162" cy="369332"/>
              </a:xfrm>
              <a:prstGeom prst="rect">
                <a:avLst/>
              </a:prstGeom>
              <a:blipFill>
                <a:blip r:embed="rId3"/>
                <a:stretch>
                  <a:fillRect l="-4457" r="-557" b="-3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26025" y="4682579"/>
                <a:ext cx="469474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5" y="4682579"/>
                <a:ext cx="4694747" cy="114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54713" y="4682579"/>
                <a:ext cx="311469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13" y="4682579"/>
                <a:ext cx="311469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28244" y="1484914"/>
                <a:ext cx="535011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44" y="1484914"/>
                <a:ext cx="5350119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56418" y="1268760"/>
                <a:ext cx="18614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𝑥𝑙𝑜𝑔𝑥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18" y="1268760"/>
                <a:ext cx="1861472" cy="369332"/>
              </a:xfrm>
              <a:prstGeom prst="rect">
                <a:avLst/>
              </a:prstGeom>
              <a:blipFill>
                <a:blip r:embed="rId7"/>
                <a:stretch>
                  <a:fillRect l="-5229" r="-5229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751915" y="1484914"/>
                <a:ext cx="3189015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15" y="1484914"/>
                <a:ext cx="3189015" cy="1145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6580971" y="1268760"/>
            <a:ext cx="15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KL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56418" y="2822663"/>
                <a:ext cx="19271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18" y="2822663"/>
                <a:ext cx="1927194" cy="369332"/>
              </a:xfrm>
              <a:prstGeom prst="rect">
                <a:avLst/>
              </a:prstGeom>
              <a:blipFill>
                <a:blip r:embed="rId9"/>
                <a:stretch>
                  <a:fillRect l="-5047" r="-4732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26025" y="3128014"/>
                <a:ext cx="5125890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5" y="3128014"/>
                <a:ext cx="5125890" cy="1145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751915" y="3128014"/>
                <a:ext cx="3189015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915" y="3128014"/>
                <a:ext cx="3189015" cy="1145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6458237" y="2870571"/>
            <a:ext cx="215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Reverse KL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508742" y="4374960"/>
            <a:ext cx="215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Chi Square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F-divergence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1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16" grpId="0"/>
      <p:bldP spid="17" grpId="0"/>
      <p:bldP spid="18" grpId="0"/>
      <p:bldP spid="31" grpId="0"/>
      <p:bldP spid="19" grpId="0"/>
      <p:bldP spid="20" grpId="0"/>
      <p:bldP spid="27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Fenchel</a:t>
            </a:r>
            <a:r>
              <a:rPr lang="en-US" altLang="zh-TW" dirty="0"/>
              <a:t> Conjugate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01435"/>
            <a:ext cx="7886700" cy="4351338"/>
          </a:xfrm>
        </p:spPr>
        <p:txBody>
          <a:bodyPr/>
          <a:lstStyle/>
          <a:p>
            <a:r>
              <a:rPr lang="en-US" altLang="zh-TW" dirty="0"/>
              <a:t>Every convex function f has a conjugate function f*</a:t>
            </a:r>
            <a:endParaRPr lang="zh-TW" altLang="en-US" dirty="0"/>
          </a:p>
          <a:p>
            <a:r>
              <a:rPr lang="en-US" altLang="zh-TW" dirty="0">
                <a:solidFill>
                  <a:srgbClr val="FF0000"/>
                </a:solidFill>
              </a:rPr>
              <a:t>(f*)* = f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66318" y="3659084"/>
                <a:ext cx="3943644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𝑑𝑜𝑚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𝑥𝑙𝑜𝑔𝑥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8" y="3659084"/>
                <a:ext cx="3943644" cy="524311"/>
              </a:xfrm>
              <a:prstGeom prst="rect">
                <a:avLst/>
              </a:prstGeom>
              <a:blipFill>
                <a:blip r:embed="rId3"/>
                <a:stretch>
                  <a:fillRect l="-2164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41141" y="5111369"/>
                <a:ext cx="2292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41" y="5111369"/>
                <a:ext cx="2292038" cy="369332"/>
              </a:xfrm>
              <a:prstGeom prst="rect">
                <a:avLst/>
              </a:prstGeom>
              <a:blipFill>
                <a:blip r:embed="rId4"/>
                <a:stretch>
                  <a:fillRect l="-2128" r="-2926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4394" y="2276505"/>
                <a:ext cx="3765710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𝑑𝑜𝑚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94" y="2276505"/>
                <a:ext cx="3765710" cy="524311"/>
              </a:xfrm>
              <a:prstGeom prst="rect">
                <a:avLst/>
              </a:prstGeom>
              <a:blipFill>
                <a:blip r:embed="rId5"/>
                <a:stretch>
                  <a:fillRect l="-2265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25740" y="3009500"/>
                <a:ext cx="18614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𝑥𝑙𝑜𝑔𝑥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40" y="3009500"/>
                <a:ext cx="1861472" cy="369332"/>
              </a:xfrm>
              <a:prstGeom prst="rect">
                <a:avLst/>
              </a:prstGeom>
              <a:blipFill>
                <a:blip r:embed="rId6"/>
                <a:stretch>
                  <a:fillRect l="-5229" r="-5229" b="-3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031995" y="2977109"/>
                <a:ext cx="2576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95" y="2977109"/>
                <a:ext cx="2576218" cy="369332"/>
              </a:xfrm>
              <a:prstGeom prst="rect">
                <a:avLst/>
              </a:prstGeom>
              <a:blipFill>
                <a:blip r:embed="rId7"/>
                <a:stretch>
                  <a:fillRect l="-3546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3822626" y="3203425"/>
            <a:ext cx="902723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6318" y="4294213"/>
                <a:ext cx="2534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𝑥𝑙𝑜𝑔𝑥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8" y="4294213"/>
                <a:ext cx="2534220" cy="369332"/>
              </a:xfrm>
              <a:prstGeom prst="rect">
                <a:avLst/>
              </a:prstGeom>
              <a:blipFill>
                <a:blip r:embed="rId8"/>
                <a:stretch>
                  <a:fillRect l="-2404" r="-3846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410366" y="4268774"/>
                <a:ext cx="4318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t, find x 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366" y="4268774"/>
                <a:ext cx="4318941" cy="461665"/>
              </a:xfrm>
              <a:prstGeom prst="rect">
                <a:avLst/>
              </a:prstGeom>
              <a:blipFill>
                <a:blip r:embed="rId9"/>
                <a:stretch>
                  <a:fillRect l="-2116" t="-9211" b="-92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410366" y="5111369"/>
                <a:ext cx="2053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366" y="5111369"/>
                <a:ext cx="2053767" cy="369332"/>
              </a:xfrm>
              <a:prstGeom prst="rect">
                <a:avLst/>
              </a:prstGeom>
              <a:blipFill>
                <a:blip r:embed="rId10"/>
                <a:stretch>
                  <a:fillRect l="-1484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28650" y="5723964"/>
                <a:ext cx="611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723964"/>
                <a:ext cx="6117124" cy="369332"/>
              </a:xfrm>
              <a:prstGeom prst="rect">
                <a:avLst/>
              </a:prstGeom>
              <a:blipFill>
                <a:blip r:embed="rId11"/>
                <a:stretch>
                  <a:fillRect l="-1295"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745774" y="5719009"/>
                <a:ext cx="179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774" y="5719009"/>
                <a:ext cx="1795492" cy="369332"/>
              </a:xfrm>
              <a:prstGeom prst="rect">
                <a:avLst/>
              </a:prstGeom>
              <a:blipFill>
                <a:blip r:embed="rId12"/>
                <a:stretch>
                  <a:fillRect l="-1361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3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2" grpId="0"/>
      <p:bldP spid="19" grpId="0"/>
      <p:bldP spid="20" grpId="0"/>
      <p:bldP spid="22" grpId="0"/>
      <p:bldP spid="23" grpId="0"/>
      <p:bldP spid="24" grpId="0"/>
      <p:bldP spid="25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4959" y="1339199"/>
                <a:ext cx="4195123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9" y="1339199"/>
                <a:ext cx="4195123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48027" y="2295049"/>
                <a:ext cx="5686685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𝑑𝑜𝑚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027" y="2295049"/>
                <a:ext cx="5686685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27399" y="5280437"/>
                <a:ext cx="23366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  <a:latin typeface="+mn-lt"/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+mn-lt"/>
                  </a:rPr>
                  <a:t>is a function whose input is x, and output is t</a:t>
                </a:r>
                <a:endParaRPr lang="zh-TW" altLang="en-US" sz="2400" dirty="0">
                  <a:solidFill>
                    <a:srgbClr val="00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9" y="5280437"/>
                <a:ext cx="2336632" cy="1107996"/>
              </a:xfrm>
              <a:prstGeom prst="rect">
                <a:avLst/>
              </a:prstGeom>
              <a:blipFill>
                <a:blip r:embed="rId9"/>
                <a:stretch>
                  <a:fillRect l="-7813" t="-8242" b="-159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586439" y="5546575"/>
                <a:ext cx="5220660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39" y="5546575"/>
                <a:ext cx="5220660" cy="1145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232863" y="4515887"/>
                <a:ext cx="657423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63" y="4515887"/>
                <a:ext cx="6574236" cy="1145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>
            <a:cxnSpLocks/>
          </p:cNvCxnSpPr>
          <p:nvPr/>
        </p:nvCxnSpPr>
        <p:spPr>
          <a:xfrm>
            <a:off x="5863756" y="5341585"/>
            <a:ext cx="5309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cxnSpLocks/>
          </p:cNvCxnSpPr>
          <p:nvPr/>
        </p:nvCxnSpPr>
        <p:spPr>
          <a:xfrm>
            <a:off x="7268548" y="5323913"/>
            <a:ext cx="5309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-275661" y="4515887"/>
            <a:ext cx="974351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766219" y="3295543"/>
                <a:ext cx="5824993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19" y="3295543"/>
                <a:ext cx="5824993" cy="1145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>
            <a:cxnSpLocks/>
          </p:cNvCxnSpPr>
          <p:nvPr/>
        </p:nvCxnSpPr>
        <p:spPr>
          <a:xfrm>
            <a:off x="5226034" y="3097553"/>
            <a:ext cx="265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6129231" y="3107185"/>
            <a:ext cx="2654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Convert F-divergence using </a:t>
            </a:r>
            <a:r>
              <a:rPr lang="en-US" altLang="zh-TW" dirty="0" err="1" smtClean="0"/>
              <a:t>Fenchel</a:t>
            </a:r>
            <a:r>
              <a:rPr lang="en-US" altLang="zh-TW" dirty="0" smtClean="0"/>
              <a:t> </a:t>
            </a:r>
            <a:r>
              <a:rPr lang="en-US" altLang="zh-TW" dirty="0"/>
              <a:t>Conjugate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5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9" grpId="0"/>
      <p:bldP spid="21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Connection with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02700" y="1630673"/>
                <a:ext cx="126560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00" y="1630673"/>
                <a:ext cx="1265603" cy="398955"/>
              </a:xfrm>
              <a:prstGeom prst="rect">
                <a:avLst/>
              </a:prstGeom>
              <a:blipFill>
                <a:blip r:embed="rId3"/>
                <a:stretch>
                  <a:fillRect l="-5314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142292" y="1238411"/>
                <a:ext cx="582499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brk m:alnAt="16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92" y="1238411"/>
                <a:ext cx="5824992" cy="114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80392" y="2480530"/>
                <a:ext cx="5157053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392" y="2480530"/>
                <a:ext cx="5157053" cy="5076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771800" y="2940831"/>
            <a:ext cx="295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Samples from P</a:t>
            </a:r>
            <a:endParaRPr lang="zh-TW" altLang="en-US" sz="2400" dirty="0"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38012" y="2936499"/>
            <a:ext cx="276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Samples from Q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31936" y="3631083"/>
                <a:ext cx="1879361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6" y="3631083"/>
                <a:ext cx="1879361" cy="398955"/>
              </a:xfrm>
              <a:prstGeom prst="rect">
                <a:avLst/>
              </a:prstGeom>
              <a:blipFill>
                <a:blip r:embed="rId6"/>
                <a:stretch>
                  <a:fillRect l="-3236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41623" y="3625456"/>
                <a:ext cx="5902963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623" y="3625456"/>
                <a:ext cx="5902963" cy="5076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6589" y="4337606"/>
                <a:ext cx="4628831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9" y="4337606"/>
                <a:ext cx="4628831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82694" y="5024932"/>
                <a:ext cx="8205451" cy="684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94" y="5024932"/>
                <a:ext cx="8205451" cy="684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02700" y="5810707"/>
                <a:ext cx="3823162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00" y="5810707"/>
                <a:ext cx="3823162" cy="6537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5304514" y="5660537"/>
            <a:ext cx="363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Original GAN has different V(G,D)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4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F-GAN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478" y="4786560"/>
            <a:ext cx="3354027" cy="20056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2279" y="5207488"/>
            <a:ext cx="466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Using the </a:t>
            </a:r>
            <a:r>
              <a:rPr lang="en-US" altLang="zh-TW" dirty="0" smtClean="0"/>
              <a:t>f-divergence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 like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0530" y="4325270"/>
                <a:ext cx="1879361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0" y="4325270"/>
                <a:ext cx="1879361" cy="398955"/>
              </a:xfrm>
              <a:prstGeom prst="rect">
                <a:avLst/>
              </a:prstGeom>
              <a:blipFill>
                <a:blip r:embed="rId5"/>
                <a:stretch>
                  <a:fillRect l="-3236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927023" y="4270927"/>
                <a:ext cx="5902963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23" y="4270927"/>
                <a:ext cx="5902963" cy="5076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34187" y="5673226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https://arxiv.org/pdf/1606.00709.pdf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842" y="1126134"/>
            <a:ext cx="6286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1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55258"/>
            <a:ext cx="5894282" cy="226564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3602698" y="3517370"/>
            <a:ext cx="1078067" cy="1078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719366" y="3887416"/>
            <a:ext cx="708021" cy="70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Approximate a mixture of Gaussians by single mixture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49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5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 t="-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507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+mn-lt"/>
                  </a:rPr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>
                    <a:latin typeface="+mn-lt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+mn-lt"/>
                  </a:rPr>
                  <a:t>  </a:t>
                </a:r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507383"/>
              </a:xfrm>
              <a:prstGeom prst="rect">
                <a:avLst/>
              </a:prstGeom>
              <a:blipFill>
                <a:blip r:embed="rId4"/>
                <a:stretch>
                  <a:fillRect l="-1891" t="-4819" b="-22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4491014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3501008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3614779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4486570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3983644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472733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4636327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4550998" cy="466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+mn-lt"/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+mn-lt"/>
                  </a:rPr>
                  <a:t> </a:t>
                </a:r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4550998" cy="466346"/>
              </a:xfrm>
              <a:prstGeom prst="rect">
                <a:avLst/>
              </a:prstGeom>
              <a:blipFill>
                <a:blip r:embed="rId5"/>
                <a:stretch>
                  <a:fillRect l="-2145"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Likelihood of generating the samples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+mn-lt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+mn-lt"/>
                  </a:rPr>
                  <a:t> </a:t>
                </a:r>
                <a:r>
                  <a:rPr lang="en-US" altLang="zh-TW" sz="2400" dirty="0">
                    <a:latin typeface="+mn-lt"/>
                  </a:rPr>
                  <a:t>maximizing the likelihood</a:t>
                </a:r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7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572232" y="5443180"/>
            <a:ext cx="3469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</a:t>
            </a:r>
            <a:r>
              <a:rPr lang="en-US" altLang="zh-TW" sz="2400" dirty="0" smtClean="0">
                <a:solidFill>
                  <a:srgbClr val="FF0000"/>
                </a:solidFill>
              </a:rPr>
              <a:t>likelihood for complex model like NN.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5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0" y="2630842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59" y="2571013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9592" y="5723394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80112" y="577149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79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Powerful 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Reason 1. Approximate by sampling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Weaken your discriminator?</a:t>
            </a:r>
            <a:endParaRPr lang="zh-TW" altLang="en-US" sz="2400" dirty="0">
              <a:latin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68170" y="5447320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Can weak discriminator compute JS divergence?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48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Powerful 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Reason 2. the nature of data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+mn-lt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+mn-lt"/>
                  </a:rPr>
                  <a:t> are low-dim manifold in high-dim space   </a:t>
                </a:r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>
                <a:blip r:embed="rId5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Usually they do not have any overlap</a:t>
            </a:r>
            <a:endParaRPr lang="zh-TW" altLang="en-US" sz="2400" dirty="0">
              <a:latin typeface="+mn-lt"/>
            </a:endParaRPr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89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0975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59048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97213" y="4012255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>
                    <a:latin typeface="+mn-lt"/>
                  </a:rPr>
                  <a:t> have some overlap</a:t>
                </a:r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3" y="4012255"/>
                <a:ext cx="3824886" cy="954107"/>
              </a:xfrm>
              <a:prstGeom prst="rect">
                <a:avLst/>
              </a:prstGeom>
              <a:blipFill>
                <a:blip r:embed="rId3"/>
                <a:stretch>
                  <a:fillRect l="-3349" t="-6369" r="-1754" b="-16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80896" y="2855698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>
                <a:latin typeface="+mn-lt"/>
              </a:rPr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97213" y="5123608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+mn-lt"/>
              </a:rPr>
              <a:t>Noises decay over time</a:t>
            </a:r>
            <a:endParaRPr lang="zh-TW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405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Using earth mover distance (</a:t>
            </a:r>
            <a:r>
              <a:rPr lang="en-US" altLang="zh-TW" u="sng" dirty="0" smtClean="0">
                <a:hlinkClick r:id="rId3" tooltip="Wasserstein metric"/>
              </a:rPr>
              <a:t>1st </a:t>
            </a:r>
            <a:r>
              <a:rPr lang="en-US" altLang="zh-TW" u="sng" dirty="0">
                <a:hlinkClick r:id="rId3" tooltip="Wasserstein metric"/>
              </a:rPr>
              <a:t>Wasserstein distance</a:t>
            </a:r>
            <a:r>
              <a:rPr lang="en-US" altLang="zh-TW" dirty="0"/>
              <a:t> 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If two distribution are not overlap, it can still measure distance</a:t>
            </a:r>
          </a:p>
          <a:p>
            <a:r>
              <a:rPr lang="en-US" altLang="zh-TW" dirty="0" smtClean="0"/>
              <a:t>Can make the training process more stable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p:pic>
        <p:nvPicPr>
          <p:cNvPr id="5" name="內容版面配置區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955" y="2618813"/>
            <a:ext cx="6715543" cy="423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群組 5"/>
          <p:cNvGrpSpPr/>
          <p:nvPr/>
        </p:nvGrpSpPr>
        <p:grpSpPr>
          <a:xfrm>
            <a:off x="5150239" y="4632165"/>
            <a:ext cx="3363792" cy="2049066"/>
            <a:chOff x="4813298" y="3337721"/>
            <a:chExt cx="4155880" cy="256052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006" y="4044164"/>
              <a:ext cx="2162175" cy="457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298" y="4593892"/>
              <a:ext cx="4155880" cy="58165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0150" y="5107912"/>
              <a:ext cx="2361808" cy="790333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813298" y="3337721"/>
              <a:ext cx="2190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u="sng" dirty="0"/>
                <a:t>Vertical</a:t>
              </a:r>
              <a:endParaRPr lang="zh-TW" altLang="en-US" sz="2800" b="1" i="1" u="sng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5508104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</p:spTree>
    <p:extLst>
      <p:ext uri="{BB962C8B-B14F-4D97-AF65-F5344CB8AC3E}">
        <p14:creationId xmlns:p14="http://schemas.microsoft.com/office/powerpoint/2010/main" val="10705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3475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4" y="1167753"/>
            <a:ext cx="8791575" cy="15430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40906" y="759138"/>
            <a:ext cx="377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CNN, D: CNN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0906" y="2714680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(no normalization), D: CNN (no normalization)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644783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856091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7067399" y="209185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" y="3105008"/>
            <a:ext cx="8791200" cy="16131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0" y="5162417"/>
            <a:ext cx="8791200" cy="149752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21055" y="4749347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(tanh), D: CNN(tanh)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9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1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Traditional Neural Network</a:t>
            </a:r>
          </a:p>
          <a:p>
            <a:pPr lvl="1"/>
            <a:r>
              <a:rPr lang="en-US" altLang="zh-TW" dirty="0" smtClean="0"/>
              <a:t>You will obtain the average</a:t>
            </a:r>
          </a:p>
          <a:p>
            <a:pPr lvl="1"/>
            <a:r>
              <a:rPr lang="en-US" altLang="zh-TW" dirty="0" smtClean="0"/>
              <a:t>GAN enables multi-modal outputs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881483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312081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309552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600763" y="3136400"/>
            <a:ext cx="1424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TW" sz="2600" dirty="0">
                <a:latin typeface="+mn-lt"/>
                <a:ea typeface="+mn-ea"/>
              </a:rPr>
              <a:t>Text</a:t>
            </a:r>
            <a:endParaRPr lang="zh-TW" altLang="en-US" sz="2600" dirty="0">
              <a:latin typeface="+mn-lt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00034" y="3168922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Image</a:t>
            </a:r>
            <a:endParaRPr lang="zh-TW" altLang="en-US" sz="2400" dirty="0">
              <a:latin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69570" y="2984255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(a point, not a distribution)</a:t>
            </a:r>
            <a:endParaRPr lang="zh-TW" altLang="en-US" sz="2400" dirty="0">
              <a:latin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4931" y="4135554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Text: “train”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448282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505197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945320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4031704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778712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982321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5160579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70662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601801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905135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5392721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640998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60180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627962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3563724"/>
                <a:ext cx="230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3563724"/>
                <a:ext cx="230961" cy="369332"/>
              </a:xfrm>
              <a:prstGeom prst="rect">
                <a:avLst/>
              </a:prstGeom>
              <a:blipFill>
                <a:blip r:embed="rId8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3544906"/>
                <a:ext cx="2529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3544906"/>
                <a:ext cx="252954" cy="369332"/>
              </a:xfrm>
              <a:prstGeom prst="rect">
                <a:avLst/>
              </a:prstGeom>
              <a:blipFill>
                <a:blip r:embed="rId9"/>
                <a:stretch>
                  <a:fillRect l="-11905"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7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9764"/>
          </a:xfrm>
        </p:spPr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2089" y="1618797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4097" y="1988129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47476" y="161879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3447476" y="230090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0186" y="238077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186" y="2380779"/>
                <a:ext cx="223266" cy="369332"/>
              </a:xfrm>
              <a:prstGeom prst="rect">
                <a:avLst/>
              </a:prstGeom>
              <a:blipFill>
                <a:blip r:embed="rId2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778100" y="2362850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Prior distribution</a:t>
            </a:r>
            <a:endParaRPr lang="zh-TW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77672" y="2009972"/>
                <a:ext cx="2151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i="1" dirty="0" err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8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i="1" dirty="0" err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72" y="2009972"/>
                <a:ext cx="21514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2244639" y="1649768"/>
            <a:ext cx="104881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c: train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196322" y="4613048"/>
            <a:ext cx="153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FF0000"/>
                </a:solidFill>
                <a:latin typeface="+mn-lt"/>
              </a:rPr>
              <a:t>Target of NN</a:t>
            </a:r>
            <a:r>
              <a:rPr lang="zh-TW" altLang="en-US" sz="240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2400">
                <a:solidFill>
                  <a:srgbClr val="FF0000"/>
                </a:solidFill>
                <a:latin typeface="+mn-lt"/>
              </a:rPr>
              <a:t>output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44401" y="3739573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Text: “train”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61" name="Picture 2" descr="「火車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2" y="4052301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橢圓 61"/>
          <p:cNvSpPr/>
          <p:nvPr/>
        </p:nvSpPr>
        <p:spPr>
          <a:xfrm>
            <a:off x="3777583" y="4655995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Picture 4" descr="「火車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20" y="4549339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「火車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51" y="3635723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「火車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14" y="4265731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「火車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8" y="5469340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「火車」的圖片搜尋結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72" y="4647598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橢圓 67"/>
          <p:cNvSpPr/>
          <p:nvPr/>
        </p:nvSpPr>
        <p:spPr>
          <a:xfrm>
            <a:off x="4996783" y="431064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3182179" y="5205820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300314" y="5392154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8272127" y="4879740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6534643" y="6128017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4315683" y="538390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2349236" y="5964002"/>
            <a:ext cx="21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A </a:t>
            </a:r>
            <a:r>
              <a:rPr lang="zh-TW" altLang="en-US" sz="2400" dirty="0">
                <a:solidFill>
                  <a:srgbClr val="FF0000"/>
                </a:solidFill>
                <a:latin typeface="+mn-lt"/>
              </a:rPr>
              <a:t>blurry </a:t>
            </a:r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image!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75" name="直線單箭頭接點 74"/>
          <p:cNvCxnSpPr>
            <a:cxnSpLocks/>
          </p:cNvCxnSpPr>
          <p:nvPr/>
        </p:nvCxnSpPr>
        <p:spPr>
          <a:xfrm flipH="1">
            <a:off x="3777583" y="5574465"/>
            <a:ext cx="587607" cy="496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 rot="3376006">
            <a:off x="7095072" y="4276027"/>
            <a:ext cx="790335" cy="2604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 rot="3613158">
            <a:off x="3740243" y="3416667"/>
            <a:ext cx="790335" cy="2604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971785" y="3268753"/>
            <a:ext cx="2657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Approximate the distribution below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971785" y="2885525"/>
            <a:ext cx="265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+mn-lt"/>
              </a:rPr>
              <a:t>It is a distribution.</a:t>
            </a:r>
            <a:endParaRPr lang="zh-TW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76590" y="1649768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50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3" grpId="0"/>
      <p:bldP spid="15" grpId="0"/>
      <p:bldP spid="16" grpId="0"/>
      <p:bldP spid="53" grpId="0" animBg="1"/>
      <p:bldP spid="76" grpId="0" animBg="1"/>
      <p:bldP spid="77" grpId="0" animBg="1"/>
      <p:bldP spid="29" grpId="0"/>
      <p:bldP spid="78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4446998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𝑀𝑜𝑑𝑒𝑙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444699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572000" y="1721478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𝑀𝑜𝑑𝑒𝑙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21478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𝑀𝑜𝑑𝑒𝑙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 r="-11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6"/>
                <a:stretch>
                  <a:fillRect r="-4016"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2071" y="450865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𝑀𝑜𝑑𝑒𝑙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1" y="4508651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 r="-11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966387" y="4522472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87" y="4522472"/>
                <a:ext cx="4709792" cy="1244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𝑀𝑜𝑑𝑒𝑙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9"/>
                <a:stretch>
                  <a:fillRect r="-4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127714" y="3599142"/>
                <a:ext cx="3862468" cy="50738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714" y="3599142"/>
                <a:ext cx="3862468" cy="5073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946668" y="931485"/>
                <a:ext cx="3100592" cy="85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668" y="931485"/>
                <a:ext cx="3100592" cy="8590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</a:t>
            </a:r>
            <a:r>
              <a:rPr lang="en-US" altLang="zh-TW" dirty="0" smtClean="0"/>
              <a:t>GAN – Paired Data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559536" y="3861755"/>
            <a:ext cx="4794784" cy="1241127"/>
            <a:chOff x="4997554" y="5008781"/>
            <a:chExt cx="4794784" cy="1241127"/>
          </a:xfrm>
        </p:grpSpPr>
        <p:sp>
          <p:nvSpPr>
            <p:cNvPr id="5" name="矩形 4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(type 2)</a:t>
              </a:r>
            </a:p>
          </p:txBody>
        </p:sp>
        <p:sp>
          <p:nvSpPr>
            <p:cNvPr id="6" name="箭號: 向右 5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+mn-lt"/>
                </a:rPr>
                <a:t>scalar</a:t>
              </a:r>
              <a:endParaRPr lang="zh-TW" altLang="en-US" sz="2800" dirty="0">
                <a:latin typeface="+mn-lt"/>
              </a:endParaRPr>
            </a:p>
          </p:txBody>
        </p:sp>
        <p:sp>
          <p:nvSpPr>
            <p:cNvPr id="8" name="箭號: 向右 7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號: 向右 10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9181" y="3859164"/>
            <a:ext cx="4774036" cy="1177480"/>
            <a:chOff x="5018302" y="5008781"/>
            <a:chExt cx="4774036" cy="1177480"/>
          </a:xfrm>
        </p:grpSpPr>
        <p:sp>
          <p:nvSpPr>
            <p:cNvPr id="13" name="矩形 12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(type 1)</a:t>
              </a:r>
            </a:p>
          </p:txBody>
        </p:sp>
        <p:sp>
          <p:nvSpPr>
            <p:cNvPr id="14" name="箭號: 向右 13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+mn-lt"/>
                </a:rPr>
                <a:t>scalar</a:t>
              </a:r>
              <a:endParaRPr lang="zh-TW" altLang="en-US" sz="2800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箭號: 向右 16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3826098" y="5108995"/>
            <a:ext cx="26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Positive example:</a:t>
            </a:r>
            <a:endParaRPr lang="zh-TW" altLang="en-US" sz="2400" dirty="0">
              <a:latin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26098" y="5630049"/>
            <a:ext cx="510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Negative example:</a:t>
            </a:r>
            <a:endParaRPr lang="zh-TW" altLang="en-US" sz="2400" dirty="0">
              <a:latin typeface="+mn-lt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508998" y="1576027"/>
            <a:ext cx="8599399" cy="1205718"/>
            <a:chOff x="783600" y="2048246"/>
            <a:chExt cx="8599399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783600" y="2792299"/>
              <a:ext cx="2403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+mn-lt"/>
                </a:rPr>
                <a:t>Prior distribution</a:t>
              </a:r>
              <a:endParaRPr lang="zh-TW" altLang="en-US" sz="2400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7231530" y="2431911"/>
                  <a:ext cx="21514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30" y="2431911"/>
                  <a:ext cx="215146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453729" y="3055537"/>
            <a:ext cx="269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x is realistic or not</a:t>
            </a:r>
            <a:endParaRPr lang="zh-TW" altLang="en-US" sz="2400" dirty="0">
              <a:latin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294852" y="2905161"/>
            <a:ext cx="406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x is realistic or not + </a:t>
            </a:r>
          </a:p>
          <a:p>
            <a:r>
              <a:rPr lang="en-US" altLang="zh-TW" sz="2400" dirty="0">
                <a:latin typeface="+mn-lt"/>
              </a:rPr>
              <a:t>c and x are matched or not</a:t>
            </a:r>
            <a:endParaRPr lang="zh-TW" altLang="en-US" sz="2400" dirty="0">
              <a:latin typeface="+mn-lt"/>
            </a:endParaRPr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H="1" flipV="1">
            <a:off x="2858543" y="3498272"/>
            <a:ext cx="834933" cy="809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</p:cNvCxnSpPr>
          <p:nvPr/>
        </p:nvCxnSpPr>
        <p:spPr>
          <a:xfrm flipH="1" flipV="1">
            <a:off x="7139833" y="3680326"/>
            <a:ext cx="892829" cy="613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/>
          <p:cNvGrpSpPr/>
          <p:nvPr/>
        </p:nvGrpSpPr>
        <p:grpSpPr>
          <a:xfrm>
            <a:off x="6516216" y="5064549"/>
            <a:ext cx="2180405" cy="524283"/>
            <a:chOff x="6739996" y="5521947"/>
            <a:chExt cx="2180405" cy="524283"/>
          </a:xfrm>
        </p:grpSpPr>
        <p:sp>
          <p:nvSpPr>
            <p:cNvPr id="57" name="矩形 56"/>
            <p:cNvSpPr/>
            <p:nvPr/>
          </p:nvSpPr>
          <p:spPr>
            <a:xfrm>
              <a:off x="6739996" y="5577117"/>
              <a:ext cx="21804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latin typeface="+mn-lt"/>
                </a:rPr>
                <a:t>(train ,              )</a:t>
              </a:r>
              <a:endParaRPr lang="zh-TW" altLang="en-US" sz="2400" dirty="0">
                <a:latin typeface="+mn-lt"/>
              </a:endParaRPr>
            </a:p>
          </p:txBody>
        </p:sp>
        <p:pic>
          <p:nvPicPr>
            <p:cNvPr id="58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306" y="552194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矩形 62"/>
          <p:cNvSpPr/>
          <p:nvPr/>
        </p:nvSpPr>
        <p:spPr>
          <a:xfrm>
            <a:off x="4592015" y="6098467"/>
            <a:ext cx="2180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+mn-lt"/>
              </a:rPr>
              <a:t>(train ,              )</a:t>
            </a:r>
            <a:endParaRPr lang="zh-TW" altLang="en-US" sz="2400" dirty="0">
              <a:latin typeface="+mn-lt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6902560" y="6078053"/>
            <a:ext cx="1988045" cy="524283"/>
            <a:chOff x="6835181" y="5545807"/>
            <a:chExt cx="1988045" cy="524283"/>
          </a:xfrm>
        </p:grpSpPr>
        <p:sp>
          <p:nvSpPr>
            <p:cNvPr id="66" name="矩形 65"/>
            <p:cNvSpPr/>
            <p:nvPr/>
          </p:nvSpPr>
          <p:spPr>
            <a:xfrm>
              <a:off x="6835181" y="5577115"/>
              <a:ext cx="19880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latin typeface="+mn-lt"/>
                </a:rPr>
                <a:t>(cat ,              )</a:t>
              </a:r>
              <a:endParaRPr lang="zh-TW" altLang="en-US" sz="2400" dirty="0">
                <a:latin typeface="+mn-lt"/>
              </a:endParaRPr>
            </a:p>
          </p:txBody>
        </p:sp>
        <p:pic>
          <p:nvPicPr>
            <p:cNvPr id="67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455" y="554580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圖片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5422" y="6052606"/>
            <a:ext cx="634019" cy="666700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273638" y="5206621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Positive example: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46" name="Picture 6" descr="「火車」的圖片搜尋結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90" y="5208398"/>
            <a:ext cx="699044" cy="5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303579" y="5948214"/>
            <a:ext cx="510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Negative example: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4921" y="5881578"/>
            <a:ext cx="634019" cy="666700"/>
          </a:xfrm>
          <a:prstGeom prst="rect">
            <a:avLst/>
          </a:prstGeom>
        </p:spPr>
      </p:pic>
      <p:pic>
        <p:nvPicPr>
          <p:cNvPr id="1026" name="Picture 2" descr="「win png」的圖片搜尋結果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52" y="3730483"/>
            <a:ext cx="1735421" cy="14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1" grpId="0"/>
      <p:bldP spid="43" grpId="0"/>
      <p:bldP spid="63" grpId="0"/>
      <p:bldP spid="44" grpId="0"/>
      <p:bldP spid="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5832859" y="2627959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+mn-lt"/>
              </a:rPr>
              <a:t>as close as possible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– Paired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5298" y="1375686"/>
            <a:ext cx="7886700" cy="4351338"/>
          </a:xfrm>
        </p:spPr>
        <p:txBody>
          <a:bodyPr/>
          <a:lstStyle/>
          <a:p>
            <a:r>
              <a:rPr lang="en-US" altLang="zh-TW" dirty="0"/>
              <a:t>Traditional supervised approach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04295" y="2242492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9" name="箭號: 向右 8"/>
          <p:cNvSpPr/>
          <p:nvPr/>
        </p:nvSpPr>
        <p:spPr>
          <a:xfrm>
            <a:off x="4432645" y="242014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/>
          <p:cNvSpPr/>
          <p:nvPr/>
        </p:nvSpPr>
        <p:spPr>
          <a:xfrm>
            <a:off x="2313538" y="239485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88679" y="2094761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5952999" y="2608082"/>
            <a:ext cx="135485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1" y="2089126"/>
            <a:ext cx="1098863" cy="115713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060848"/>
            <a:ext cx="1076206" cy="119674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035552" y="4622887"/>
            <a:ext cx="356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+mn-lt"/>
              </a:rPr>
              <a:t>It is blurry because it is the average of several images.</a:t>
            </a:r>
            <a:endParaRPr lang="zh-TW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7518" y="3573016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Testing: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728" y="4108813"/>
            <a:ext cx="1720850" cy="169338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113" y="4069682"/>
            <a:ext cx="1695262" cy="1732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551298" y="5746977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input</a:t>
            </a:r>
            <a:endParaRPr lang="zh-TW" altLang="en-US" sz="2400" dirty="0">
              <a:latin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367585" y="5756781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+mn-lt"/>
              </a:rPr>
              <a:t>close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74" y="244558"/>
            <a:ext cx="1257300" cy="13239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073" y="244557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animBg="1"/>
      <p:bldP spid="10" grpId="0" animBg="1"/>
      <p:bldP spid="11" grpId="0" animBg="1"/>
      <p:bldP spid="29" grpId="0"/>
      <p:bldP spid="20" grpId="0"/>
      <p:bldP spid="25" grpId="0"/>
      <p:bldP spid="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– Paired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58" y="1168783"/>
            <a:ext cx="1257300" cy="1323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740" y="1168783"/>
            <a:ext cx="1190625" cy="1323975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66029" y="4023845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Testing: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9" y="4559642"/>
            <a:ext cx="1720850" cy="16933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624" y="4520511"/>
            <a:ext cx="1695262" cy="173252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319809" y="619780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36096" y="6207610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783101" y="6253031"/>
            <a:ext cx="137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23993" y="2664943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34" name="箭號: 向右 33"/>
          <p:cNvSpPr/>
          <p:nvPr/>
        </p:nvSpPr>
        <p:spPr>
          <a:xfrm>
            <a:off x="3266001" y="3034275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1109380" y="266494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1109380" y="334705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blipFill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3720828" y="2623035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6" y="2474317"/>
            <a:ext cx="793974" cy="83607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323391" y="2693181"/>
            <a:ext cx="1504494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43" name="箭號: 向右 42"/>
          <p:cNvSpPr/>
          <p:nvPr/>
        </p:nvSpPr>
        <p:spPr>
          <a:xfrm>
            <a:off x="7865399" y="3062513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5708778" y="269318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708778" y="337529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54" y="2280907"/>
            <a:ext cx="793974" cy="836079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8202862" y="3090853"/>
            <a:ext cx="133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</a:rPr>
              <a:t>scalar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231" y="3161685"/>
            <a:ext cx="763620" cy="87787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318" y="4477133"/>
            <a:ext cx="1806440" cy="181927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31" y="1058849"/>
            <a:ext cx="1076206" cy="1196741"/>
          </a:xfrm>
          <a:prstGeom prst="rect">
            <a:avLst/>
          </a:prstGeom>
        </p:spPr>
      </p:pic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4194824" y="1989825"/>
            <a:ext cx="516659" cy="6751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6625141" y="6244951"/>
            <a:ext cx="213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 </a:t>
            </a:r>
            <a:r>
              <a:rPr lang="en-US" altLang="zh-TW" sz="2400" dirty="0"/>
              <a:t>+ close</a:t>
            </a:r>
            <a:endParaRPr lang="zh-TW" altLang="en-US" sz="2400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957" y="4486065"/>
            <a:ext cx="18573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 animBg="1"/>
      <p:bldP spid="35" grpId="0" animBg="1"/>
      <p:bldP spid="36" grpId="0" animBg="1"/>
      <p:bldP spid="37" grpId="0"/>
      <p:bldP spid="39" grpId="0" animBg="1"/>
      <p:bldP spid="43" grpId="0" animBg="1"/>
      <p:bldP spid="44" grpId="0" animBg="1"/>
      <p:bldP spid="45" grpId="0" animBg="1"/>
      <p:bldP spid="49" grpId="0"/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2" y="1533553"/>
            <a:ext cx="1257300" cy="13239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– Paired Data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1036" y="6430605"/>
            <a:ext cx="765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Lucida Grande"/>
              </a:rPr>
              <a:t>https://arxiv.org/pdf/1611.07004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3402"/>
            <a:ext cx="9144000" cy="340497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598588" y="1568473"/>
            <a:ext cx="5069969" cy="1205718"/>
            <a:chOff x="3070040" y="1618797"/>
            <a:chExt cx="5069969" cy="1205718"/>
          </a:xfrm>
        </p:grpSpPr>
        <p:grpSp>
          <p:nvGrpSpPr>
            <p:cNvPr id="6" name="群組 5"/>
            <p:cNvGrpSpPr/>
            <p:nvPr/>
          </p:nvGrpSpPr>
          <p:grpSpPr>
            <a:xfrm>
              <a:off x="3070186" y="1618797"/>
              <a:ext cx="5069823" cy="1205718"/>
              <a:chOff x="3075686" y="2048246"/>
              <a:chExt cx="5069823" cy="120571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067589" y="2048246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sp>
            <p:nvSpPr>
              <p:cNvPr id="8" name="箭號: 向右 7"/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箭號: 向右 8"/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箭號: 向右 9"/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5994040" y="2413703"/>
                    <a:ext cx="215146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dirty="0" err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4040" y="2413703"/>
                    <a:ext cx="215146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216" r="-135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  <a:endCxn id="15" idx="1"/>
          </p:cNvCxnSpPr>
          <p:nvPr/>
        </p:nvCxnSpPr>
        <p:spPr>
          <a:xfrm flipV="1">
            <a:off x="1516392" y="1824478"/>
            <a:ext cx="1082196" cy="37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746" y="1495225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Unpaired Transformation</a:t>
            </a:r>
            <a:br>
              <a:rPr lang="en-US" altLang="zh-TW" dirty="0"/>
            </a:br>
            <a:r>
              <a:rPr lang="en-US" altLang="zh-TW" dirty="0"/>
              <a:t>- Cycle GAN, Disco GAN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734301"/>
            <a:ext cx="9105900" cy="2943225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-443948" y="3670852"/>
            <a:ext cx="100318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7821" y="1686840"/>
            <a:ext cx="9100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</a:pPr>
            <a:r>
              <a:rPr lang="en-US" altLang="zh-TW" sz="2600" dirty="0">
                <a:latin typeface="+mn-lt"/>
                <a:ea typeface="+mn-ea"/>
              </a:rPr>
              <a:t>Transform an object from one domain to another without paired data </a:t>
            </a:r>
            <a:endParaRPr lang="zh-TW" altLang="en-US" sz="2600" dirty="0">
              <a:latin typeface="+mn-lt"/>
              <a:ea typeface="+mn-ea"/>
            </a:endParaRPr>
          </a:p>
        </p:txBody>
      </p:sp>
      <p:pic>
        <p:nvPicPr>
          <p:cNvPr id="3074" name="Picture 2" descr="fail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1" y="4175260"/>
            <a:ext cx="3028395" cy="227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52" y="2388834"/>
            <a:ext cx="1350685" cy="91915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23150" y="3203538"/>
            <a:ext cx="113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photo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235" y="2388834"/>
            <a:ext cx="1335462" cy="89458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42757" y="323108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van Gogh</a:t>
            </a:r>
            <a:endParaRPr lang="zh-TW" altLang="en-US" dirty="0"/>
          </a:p>
        </p:txBody>
      </p:sp>
      <p:sp>
        <p:nvSpPr>
          <p:cNvPr id="18" name="箭號: 向右 17"/>
          <p:cNvSpPr/>
          <p:nvPr/>
        </p:nvSpPr>
        <p:spPr>
          <a:xfrm>
            <a:off x="1768337" y="2582665"/>
            <a:ext cx="423898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81694" y="2879195"/>
            <a:ext cx="2536616" cy="610226"/>
            <a:chOff x="4250491" y="2646474"/>
            <a:chExt cx="2536616" cy="610226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23" name="文字方塊 22"/>
          <p:cNvSpPr txBox="1"/>
          <p:nvPr/>
        </p:nvSpPr>
        <p:spPr>
          <a:xfrm>
            <a:off x="4335210" y="247362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816441" y="241905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656" y="2966568"/>
            <a:ext cx="728892" cy="573318"/>
          </a:xfrm>
          <a:prstGeom prst="rect">
            <a:avLst/>
          </a:prstGeom>
        </p:spPr>
      </p:pic>
      <p:pic>
        <p:nvPicPr>
          <p:cNvPr id="3078" name="Picture 6" descr="「梵谷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64" y="2930055"/>
            <a:ext cx="555873" cy="6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0415" y="2888569"/>
            <a:ext cx="525559" cy="70164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816441" y="680347"/>
            <a:ext cx="1815983" cy="943046"/>
            <a:chOff x="6295174" y="244557"/>
            <a:chExt cx="2549524" cy="1323976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5174" y="244558"/>
              <a:ext cx="1257300" cy="13239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54073" y="244557"/>
              <a:ext cx="1190625" cy="1323975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6972595" y="225328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paired data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53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 animBg="1"/>
      <p:bldP spid="23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944980" y="1030781"/>
            <a:ext cx="4835886" cy="1110152"/>
            <a:chOff x="3869491" y="2313560"/>
            <a:chExt cx="4835886" cy="1110152"/>
          </a:xfrm>
        </p:grpSpPr>
        <p:grpSp>
          <p:nvGrpSpPr>
            <p:cNvPr id="15" name="群組 1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0" y="4042080"/>
            <a:ext cx="113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662074" y="2028435"/>
            <a:ext cx="412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43" name="Picture 6" descr="「梵谷」的圖片搜尋結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17" y="2533669"/>
            <a:ext cx="1027930" cy="12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5995020" y="287714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what we want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7216" y="3654526"/>
            <a:ext cx="217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ignore 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780" y="126897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https://arxiv.org/abs/1703.10593</a:t>
            </a:r>
          </a:p>
        </p:txBody>
      </p:sp>
      <p:sp>
        <p:nvSpPr>
          <p:cNvPr id="47" name="矩形 46"/>
          <p:cNvSpPr/>
          <p:nvPr/>
        </p:nvSpPr>
        <p:spPr>
          <a:xfrm>
            <a:off x="86441" y="1559865"/>
            <a:ext cx="362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https://junyanz.github.io/CycleGAN/</a:t>
            </a:r>
          </a:p>
        </p:txBody>
      </p:sp>
    </p:spTree>
    <p:extLst>
      <p:ext uri="{BB962C8B-B14F-4D97-AF65-F5344CB8AC3E}">
        <p14:creationId xmlns:p14="http://schemas.microsoft.com/office/powerpoint/2010/main" val="170828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30" grpId="0" animBg="1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4" grpId="0"/>
      <p:bldP spid="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834581" y="230190"/>
            <a:ext cx="4835886" cy="1110152"/>
            <a:chOff x="3869491" y="2313560"/>
            <a:chExt cx="4835886" cy="1110152"/>
          </a:xfrm>
        </p:grpSpPr>
        <p:grpSp>
          <p:nvGrpSpPr>
            <p:cNvPr id="5" name="群組 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6" name="文字方塊 5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863" y="4873903"/>
            <a:ext cx="1590893" cy="1251334"/>
          </a:xfrm>
          <a:prstGeom prst="rect">
            <a:avLst/>
          </a:prstGeom>
        </p:spPr>
      </p:pic>
      <p:pic>
        <p:nvPicPr>
          <p:cNvPr id="20" name="Picture 6" descr="「梵谷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00" y="4880979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03" y="4880979"/>
            <a:ext cx="931993" cy="124425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712437" y="61474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98393" y="4257742"/>
            <a:ext cx="118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25" name="箭號: 向右 24"/>
          <p:cNvSpPr/>
          <p:nvPr/>
        </p:nvSpPr>
        <p:spPr>
          <a:xfrm>
            <a:off x="7069580" y="430422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874375">
            <a:off x="5461430" y="37013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8957067">
            <a:off x="5461429" y="502098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039642" y="4981840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84" y="3411785"/>
            <a:ext cx="1009446" cy="12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「打叉 png」的圖片搜尋結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18" y="3652184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1043966" y="3751224"/>
            <a:ext cx="278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Lack of information for reconstruction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4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834581" y="230190"/>
            <a:ext cx="4835886" cy="1110152"/>
            <a:chOff x="3869491" y="2313560"/>
            <a:chExt cx="4835886" cy="1110152"/>
          </a:xfrm>
        </p:grpSpPr>
        <p:grpSp>
          <p:nvGrpSpPr>
            <p:cNvPr id="5" name="群組 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6" name="文字方塊 5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號: 向右 20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號: 向右 31"/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/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6" descr="「梵谷」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接點 37"/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箭號: 向右 44"/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/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88473" y="3806814"/>
            <a:ext cx="27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34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  <p:bldP spid="48" grpId="0" animBg="1"/>
      <p:bldP spid="49" grpId="0" animBg="1"/>
      <p:bldP spid="51" grpId="0" animBg="1"/>
      <p:bldP spid="5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Modifying Input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The input code determines the generator </a:t>
            </a:r>
            <a:r>
              <a:rPr lang="en-US" altLang="zh-TW" dirty="0" smtClean="0"/>
              <a:t>output</a:t>
            </a:r>
            <a:endParaRPr lang="en-US" altLang="zh-TW" dirty="0"/>
          </a:p>
          <a:p>
            <a:r>
              <a:rPr lang="en-US" altLang="zh-TW" dirty="0" smtClean="0"/>
              <a:t>Understand </a:t>
            </a:r>
            <a:r>
              <a:rPr lang="en-US" altLang="zh-TW" dirty="0"/>
              <a:t>the meaning of each dimension to </a:t>
            </a:r>
            <a:r>
              <a:rPr lang="en-US" altLang="zh-TW" dirty="0" smtClean="0"/>
              <a:t>control </a:t>
            </a:r>
            <a:r>
              <a:rPr lang="en-US" altLang="zh-TW" dirty="0"/>
              <a:t>the </a:t>
            </a:r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2" y="1335147"/>
            <a:ext cx="8380952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Taxonomy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363321"/>
            <a:ext cx="8896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GAN+Autoencoder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have a generator (input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/>
                  <a:t>, output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pPr lvl="1"/>
                <a:r>
                  <a:rPr lang="en-US" altLang="zh-TW" dirty="0" smtClean="0"/>
                  <a:t>However</a:t>
                </a:r>
                <a:r>
                  <a:rPr lang="en-US" altLang="zh-TW" dirty="0"/>
                  <a:t>, given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how can we find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 smtClean="0"/>
                  <a:t>?</a:t>
                </a:r>
              </a:p>
              <a:p>
                <a:pPr lvl="1"/>
                <a:r>
                  <a:rPr lang="en-US" altLang="zh-TW" dirty="0" smtClean="0"/>
                  <a:t>Learn </a:t>
                </a:r>
                <a:r>
                  <a:rPr lang="en-US" altLang="zh-TW" dirty="0"/>
                  <a:t>an encoder (input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output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pPr lvl="1"/>
                <a:r>
                  <a:rPr lang="en-US" altLang="zh-TW" dirty="0" smtClean="0"/>
                  <a:t>Cf. Bi-GAN, VAE-GAN, </a:t>
                </a:r>
                <a:r>
                  <a:rPr lang="en-US" altLang="zh-TW" dirty="0" err="1" smtClean="0"/>
                  <a:t>InfoGAN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56560"/>
            <a:ext cx="54578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29483"/>
            <a:ext cx="7768225" cy="51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Character generation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www.youtube.com/watch?v=kPEIJJsQr7U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http://make.girls.moe</a:t>
            </a:r>
            <a:r>
              <a:rPr lang="en-US" altLang="zh-TW" dirty="0" smtClean="0">
                <a:hlinkClick r:id="rId3"/>
              </a:rPr>
              <a:t>/#/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http://mattya.github.io/chainer-DCGAN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Image to image translation</a:t>
            </a:r>
          </a:p>
          <a:p>
            <a:pPr lvl="1"/>
            <a:r>
              <a:rPr lang="en-US" altLang="zh-TW" dirty="0">
                <a:hlinkClick r:id="rId5"/>
              </a:rPr>
              <a:t>https://affinelayer.com/pixsrv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0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 of GAN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2454C-91E5-41D3-888B-2251DD37D6CE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3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Fully Visible Belief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9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229828</TotalTime>
  <Words>2905</Words>
  <Application>Microsoft Office PowerPoint</Application>
  <PresentationFormat>如螢幕大小 (4:3)</PresentationFormat>
  <Paragraphs>868</Paragraphs>
  <Slides>83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102" baseType="lpstr">
      <vt:lpstr>Arial Unicode MS</vt:lpstr>
      <vt:lpstr>Gill Sans MT</vt:lpstr>
      <vt:lpstr>Halvetica</vt:lpstr>
      <vt:lpstr>Lucida Grande</vt:lpstr>
      <vt:lpstr>STXingkai</vt:lpstr>
      <vt:lpstr>超世紀波卡體一空陰</vt:lpstr>
      <vt:lpstr>新細明體</vt:lpstr>
      <vt:lpstr>標楷體</vt:lpstr>
      <vt:lpstr>Arial</vt:lpstr>
      <vt:lpstr>Arial</vt:lpstr>
      <vt:lpstr>Berlin Sans FB Demi</vt:lpstr>
      <vt:lpstr>Bookman Old Style</vt:lpstr>
      <vt:lpstr>Brush Script MT</vt:lpstr>
      <vt:lpstr>Calibri</vt:lpstr>
      <vt:lpstr>Cambria Math</vt:lpstr>
      <vt:lpstr>Helvetica</vt:lpstr>
      <vt:lpstr>Wingdings</vt:lpstr>
      <vt:lpstr>Wingdings 3</vt:lpstr>
      <vt:lpstr>原創</vt:lpstr>
      <vt:lpstr>Introduction to Generative Adversarial Network (GAN)</vt:lpstr>
      <vt:lpstr>Awesome GAN</vt:lpstr>
      <vt:lpstr>Outline</vt:lpstr>
      <vt:lpstr>Motivation</vt:lpstr>
      <vt:lpstr>Why Generative Models?</vt:lpstr>
      <vt:lpstr>Maximum Likelihood Estimation</vt:lpstr>
      <vt:lpstr>Maximum Likelihood Estimation</vt:lpstr>
      <vt:lpstr>Taxonomy</vt:lpstr>
      <vt:lpstr>Fully Visible Belief Network</vt:lpstr>
      <vt:lpstr>Fully Visible Belief Network</vt:lpstr>
      <vt:lpstr>Fully Visible Belief Network</vt:lpstr>
      <vt:lpstr>Generated Image From PixelCNN</vt:lpstr>
      <vt:lpstr>Variational Auto-Encoder</vt:lpstr>
      <vt:lpstr>Maximum Likelihood Estimation  - One Shot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Variational Auto-Encoder</vt:lpstr>
      <vt:lpstr>VAE on CIFAR 10</vt:lpstr>
      <vt:lpstr>Problems of VAE</vt:lpstr>
      <vt:lpstr>Basic Idea of GAN</vt:lpstr>
      <vt:lpstr>Basic Ideas</vt:lpstr>
      <vt:lpstr>The Evolution of Generation</vt:lpstr>
      <vt:lpstr>GAN - Discriminator</vt:lpstr>
      <vt:lpstr>GAN - Generator</vt:lpstr>
      <vt:lpstr>GAN - Overall</vt:lpstr>
      <vt:lpstr>Under The Hood</vt:lpstr>
      <vt:lpstr>Under The Hood</vt:lpstr>
      <vt:lpstr>Under The Hood</vt:lpstr>
      <vt:lpstr>Under The Hood</vt:lpstr>
      <vt:lpstr>"Under The Hood"</vt:lpstr>
      <vt:lpstr>"Under The Hood"</vt:lpstr>
      <vt:lpstr>"Under The Hood"</vt:lpstr>
      <vt:lpstr>"Under The Hood"</vt:lpstr>
      <vt:lpstr>Under The Hood</vt:lpstr>
      <vt:lpstr>In Practice</vt:lpstr>
      <vt:lpstr>In Practice </vt:lpstr>
      <vt:lpstr>The Training Process</vt:lpstr>
      <vt:lpstr>LSGAN/DCGAN</vt:lpstr>
      <vt:lpstr>So Many GANs ……</vt:lpstr>
      <vt:lpstr>Least-Square GAN</vt:lpstr>
      <vt:lpstr>Deep Convolutional GAN</vt:lpstr>
      <vt:lpstr>Deep Convolutional GAN</vt:lpstr>
      <vt:lpstr>Deep Convolutional GAN</vt:lpstr>
      <vt:lpstr>Mode Collapse</vt:lpstr>
      <vt:lpstr>Mode Collapse </vt:lpstr>
      <vt:lpstr>Mode Collapse </vt:lpstr>
      <vt:lpstr>Flaw in Optimization?</vt:lpstr>
      <vt:lpstr>F-divergence</vt:lpstr>
      <vt:lpstr>F-divergence</vt:lpstr>
      <vt:lpstr>Fenchel Conjugate</vt:lpstr>
      <vt:lpstr>Convert F-divergence using Fenchel Conjugate</vt:lpstr>
      <vt:lpstr>Connection with GAN</vt:lpstr>
      <vt:lpstr>F-GAN</vt:lpstr>
      <vt:lpstr>Experimental Results</vt:lpstr>
      <vt:lpstr>Issue about Evaluating the Divergence</vt:lpstr>
      <vt:lpstr>Evaluating JS divergence</vt:lpstr>
      <vt:lpstr>Powerful Discriminator</vt:lpstr>
      <vt:lpstr>Powerful Discriminator</vt:lpstr>
      <vt:lpstr>Evaluation</vt:lpstr>
      <vt:lpstr>Add Noise</vt:lpstr>
      <vt:lpstr>WGAN</vt:lpstr>
      <vt:lpstr>PowerPoint 簡報</vt:lpstr>
      <vt:lpstr>Conditional GAN</vt:lpstr>
      <vt:lpstr>Motivation</vt:lpstr>
      <vt:lpstr>Conditional GAN</vt:lpstr>
      <vt:lpstr>Conditional GAN – Paired Data</vt:lpstr>
      <vt:lpstr>Text to Image - Results</vt:lpstr>
      <vt:lpstr>Image-to-image – Paired Data</vt:lpstr>
      <vt:lpstr>Image-to-image – Paired Data</vt:lpstr>
      <vt:lpstr>Image-to-image – Paired Data</vt:lpstr>
      <vt:lpstr>Unpaired Transformation - Cycle GAN, Disco GAN</vt:lpstr>
      <vt:lpstr>Cycle GAN</vt:lpstr>
      <vt:lpstr>Cycle GAN</vt:lpstr>
      <vt:lpstr>Cycle GAN</vt:lpstr>
      <vt:lpstr>Modifying Input Code</vt:lpstr>
      <vt:lpstr>GAN+Autoencoder</vt:lpstr>
      <vt:lpstr>Attribute Representation</vt:lpstr>
      <vt:lpstr>Application</vt:lpstr>
      <vt:lpstr>Evaluation of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鍾齊</cp:lastModifiedBy>
  <cp:revision>5196</cp:revision>
  <dcterms:created xsi:type="dcterms:W3CDTF">2008-09-09T01:56:11Z</dcterms:created>
  <dcterms:modified xsi:type="dcterms:W3CDTF">2018-02-01T01:32:08Z</dcterms:modified>
</cp:coreProperties>
</file>